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67" r:id="rId14"/>
  </p:sldIdLst>
  <p:sldSz cx="9144000" cy="6858000" type="screen4x3"/>
  <p:notesSz cx="6858000" cy="9144000"/>
  <p:embeddedFontLst>
    <p:embeddedFont>
      <p:font typeface="Sassoon Infant Rg" panose="02000503030000020003" charset="0"/>
      <p:regular r:id="rId17"/>
      <p:bold r:id="rId18"/>
    </p:embeddedFont>
    <p:embeddedFont>
      <p:font typeface="Twinkl SemiBold" charset="0"/>
      <p:bold r:id="rId19"/>
    </p:embeddedFont>
    <p:embeddedFont>
      <p:font typeface="Twinkl" panose="020B0604020202020204" charset="0"/>
      <p:regular r:id="rId20"/>
      <p:bold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3974">
          <p15:clr>
            <a:srgbClr val="A4A3A4"/>
          </p15:clr>
        </p15:guide>
        <p15:guide id="3" orient="horz" pos="346">
          <p15:clr>
            <a:srgbClr val="A4A3A4"/>
          </p15:clr>
        </p15:guide>
        <p15:guide id="4" orient="horz" pos="482">
          <p15:clr>
            <a:srgbClr val="A4A3A4"/>
          </p15:clr>
        </p15:guide>
        <p15:guide id="5" orient="horz" pos="3838">
          <p15:clr>
            <a:srgbClr val="A4A3A4"/>
          </p15:clr>
        </p15:guide>
        <p15:guide id="6" pos="2880">
          <p15:clr>
            <a:srgbClr val="A4A3A4"/>
          </p15:clr>
        </p15:guide>
        <p15:guide id="7" pos="340">
          <p15:clr>
            <a:srgbClr val="A4A3A4"/>
          </p15:clr>
        </p15:guide>
        <p15:guide id="8" pos="5420">
          <p15:clr>
            <a:srgbClr val="A4A3A4"/>
          </p15:clr>
        </p15:guide>
        <p15:guide id="9" pos="476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9D26D"/>
    <a:srgbClr val="FFFFFF"/>
    <a:srgbClr val="E52123"/>
    <a:srgbClr val="E9506C"/>
    <a:srgbClr val="87BD31"/>
    <a:srgbClr val="BEDFC4"/>
    <a:srgbClr val="F8D678"/>
    <a:srgbClr val="88CCC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>
      <p:cViewPr varScale="1">
        <p:scale>
          <a:sx n="77" d="100"/>
          <a:sy n="77" d="100"/>
        </p:scale>
        <p:origin x="1278" y="78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8" d="100"/>
          <a:sy n="78" d="100"/>
        </p:scale>
        <p:origin x="1680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5899AC2-54ED-47CE-8748-B6DE847417CA}" type="datetimeFigureOut">
              <a:rPr lang="en-GB"/>
              <a:pPr>
                <a:defRPr/>
              </a:pPr>
              <a:t>06/09/2021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8B1303A7-A4F0-48D3-A46D-B3D12A932F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F2CA6B5-EB49-45FC-82D6-F0BA8DB2CCF4}" type="datetimeFigureOut">
              <a:rPr lang="en-GB"/>
              <a:pPr>
                <a:defRPr/>
              </a:pPr>
              <a:t>06/09/2021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57F69B61-2638-4BFB-890A-490B0F6C9CE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52022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133109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8608667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658156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1"/>
          <p:cNvSpPr txBox="1">
            <a:spLocks noChangeArrowheads="1"/>
          </p:cNvSpPr>
          <p:nvPr/>
        </p:nvSpPr>
        <p:spPr bwMode="auto">
          <a:xfrm>
            <a:off x="1312863" y="1081088"/>
            <a:ext cx="6594475" cy="1447800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400">
                <a:solidFill>
                  <a:schemeClr val="tx1"/>
                </a:solidFill>
              </a:rPr>
              <a:t>UK Parliament and the Preston Pupil Parliament</a:t>
            </a:r>
          </a:p>
        </p:txBody>
      </p:sp>
      <p:sp>
        <p:nvSpPr>
          <p:cNvPr id="3" name="Rectangle 2"/>
          <p:cNvSpPr/>
          <p:nvPr/>
        </p:nvSpPr>
        <p:spPr>
          <a:xfrm>
            <a:off x="3000375" y="4984750"/>
            <a:ext cx="3246438" cy="30797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55650" y="5300663"/>
            <a:ext cx="6388100" cy="792162"/>
          </a:xfrm>
          <a:prstGeom prst="rect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755650" y="3276600"/>
            <a:ext cx="7632700" cy="1111250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22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latin typeface="Twinkl SemiBold" charset="0"/>
              </a:rPr>
              <a:t>Parliament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755650" y="3429000"/>
            <a:ext cx="7454900" cy="901700"/>
          </a:xfrm>
        </p:spPr>
        <p:txBody>
          <a:bodyPr lIns="108000" tIns="108000" rIns="108000" bIns="108000"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>
                <a:cs typeface="+mn-cs"/>
              </a:rPr>
              <a:t>The UK Parliament is the place where Members of Parliament (MPs) meet to make decisions and pass laws. Parliament makes sure that the government are running the country properly. </a:t>
            </a:r>
          </a:p>
        </p:txBody>
      </p:sp>
      <p:sp>
        <p:nvSpPr>
          <p:cNvPr id="4" name="Content Placeholder 21"/>
          <p:cNvSpPr>
            <a:spLocks/>
          </p:cNvSpPr>
          <p:nvPr/>
        </p:nvSpPr>
        <p:spPr bwMode="auto">
          <a:xfrm>
            <a:off x="755650" y="5334000"/>
            <a:ext cx="5403850" cy="78898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/>
              <a:t>The UK Parliament is made up of the Queen, the House of Lords and the House of Commons.</a:t>
            </a:r>
          </a:p>
        </p:txBody>
      </p:sp>
      <p:pic>
        <p:nvPicPr>
          <p:cNvPr id="9223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7632700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4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9850" y="3995738"/>
            <a:ext cx="1984375" cy="211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uild="p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55650" y="2816225"/>
            <a:ext cx="6327775" cy="1358900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50" y="5057775"/>
            <a:ext cx="6111875" cy="793750"/>
          </a:xfrm>
          <a:prstGeom prst="rect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755650" y="1952625"/>
            <a:ext cx="6111875" cy="673100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0245" name="u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84" t="1883" r="3416" b="6789"/>
          <a:stretch>
            <a:fillRect/>
          </a:stretch>
        </p:blipFill>
        <p:spPr bwMode="auto">
          <a:xfrm>
            <a:off x="4557713" y="765175"/>
            <a:ext cx="3838575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latin typeface="Twinkl SemiBold" charset="0"/>
              </a:rPr>
              <a:t>The UK Parliament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915988" y="3127375"/>
            <a:ext cx="3816350" cy="735013"/>
          </a:xfrm>
        </p:spPr>
        <p:txBody>
          <a:bodyPr lIns="108000" tIns="108000" rIns="108000" bIns="108000"/>
          <a:lstStyle/>
          <a:p>
            <a:pPr eaLnBrk="1" hangingPunct="1"/>
            <a:r>
              <a:rPr lang="en-GB" altLang="en-US" smtClean="0"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rPr>
              <a:t>Northern Ireland has the Northern Ireland Assembly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915988" y="5129213"/>
            <a:ext cx="38163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UK Parliament keeps control of foreign affairs and defence though.</a:t>
            </a:r>
          </a:p>
        </p:txBody>
      </p:sp>
      <p:pic>
        <p:nvPicPr>
          <p:cNvPr id="13" name="england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8" t="1723" r="2962" b="6787"/>
          <a:stretch>
            <a:fillRect/>
          </a:stretch>
        </p:blipFill>
        <p:spPr bwMode="auto">
          <a:xfrm>
            <a:off x="4575175" y="755650"/>
            <a:ext cx="3838575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scotland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3" t="2206" r="2962" b="6947"/>
          <a:stretch>
            <a:fillRect/>
          </a:stretch>
        </p:blipFill>
        <p:spPr bwMode="auto">
          <a:xfrm>
            <a:off x="4568825" y="779463"/>
            <a:ext cx="3848100" cy="537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reland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3" t="2206" r="2962" b="6787"/>
          <a:stretch>
            <a:fillRect/>
          </a:stretch>
        </p:blipFill>
        <p:spPr bwMode="auto">
          <a:xfrm>
            <a:off x="4572000" y="779463"/>
            <a:ext cx="3848100" cy="538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wales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49" t="2000" r="3151" b="2161"/>
          <a:stretch>
            <a:fillRect/>
          </a:stretch>
        </p:blipFill>
        <p:spPr bwMode="auto">
          <a:xfrm>
            <a:off x="4570413" y="765175"/>
            <a:ext cx="3838575" cy="566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915988" y="1979613"/>
            <a:ext cx="46878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England is the only country in the UK which does not have its own Parliament.</a:t>
            </a: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915988" y="2849563"/>
            <a:ext cx="41830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Scotland has the Scottish Parliament,</a:t>
            </a:r>
          </a:p>
        </p:txBody>
      </p:sp>
      <p:sp>
        <p:nvSpPr>
          <p:cNvPr id="23" name="Content Placeholder 21"/>
          <p:cNvSpPr txBox="1">
            <a:spLocks/>
          </p:cNvSpPr>
          <p:nvPr/>
        </p:nvSpPr>
        <p:spPr>
          <a:xfrm>
            <a:off x="915988" y="3724275"/>
            <a:ext cx="3816350" cy="46037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108000" tIns="108000" rIns="108000" bIns="108000">
            <a:normAutofit fontScale="925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altLang="en-US" dirty="0"/>
              <a:t>and Wales has the Welsh Assembly.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uild="p"/>
      <p:bldP spid="3" grpId="0"/>
      <p:bldP spid="15" grpId="0"/>
      <p:bldP spid="16" grpId="0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69" b="28052"/>
          <a:stretch>
            <a:fillRect/>
          </a:stretch>
        </p:blipFill>
        <p:spPr bwMode="auto">
          <a:xfrm>
            <a:off x="755650" y="1876425"/>
            <a:ext cx="7632700" cy="319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755650" y="1492250"/>
            <a:ext cx="5359400" cy="611188"/>
          </a:xfrm>
          <a:prstGeom prst="rect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755650" y="5167313"/>
            <a:ext cx="7632700" cy="693737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69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latin typeface="Twinkl SemiBold" charset="0"/>
              </a:rPr>
              <a:t>Houses of Parliament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755650" y="5195888"/>
            <a:ext cx="7473950" cy="665162"/>
          </a:xfrm>
        </p:spPr>
        <p:txBody>
          <a:bodyPr lIns="108000" tIns="108000" rIns="108000" bIns="108000"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>
                <a:cs typeface="+mn-cs"/>
              </a:rPr>
              <a:t>The House of Lords and the House of Commons meet in the Houses of Parliament in Westminster, London. 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755650" y="1473200"/>
            <a:ext cx="48704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clock tower is one of London’s most famous landmarks and is nicknamed Big Ben.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7650" y="1381125"/>
            <a:ext cx="2249488" cy="159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2" grpId="0" build="p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0" y="2179638"/>
            <a:ext cx="4540250" cy="1382712"/>
          </a:xfrm>
          <a:prstGeom prst="rect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755650" y="1509713"/>
            <a:ext cx="7632700" cy="473075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29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latin typeface="Twinkl SemiBold" charset="0"/>
              </a:rPr>
              <a:t>Queen Elizabeth II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889000" y="1509713"/>
            <a:ext cx="5473700" cy="473075"/>
          </a:xfrm>
        </p:spPr>
        <p:txBody>
          <a:bodyPr lIns="108000" tIns="108000" rIns="108000" bIns="108000"/>
          <a:lstStyle/>
          <a:p>
            <a:pPr eaLnBrk="1" hangingPunct="1"/>
            <a:r>
              <a:rPr lang="en-GB" altLang="en-US" smtClean="0">
                <a:solidFill>
                  <a:schemeClr val="tx1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rPr>
              <a:t>The Queen is the head of state.</a:t>
            </a:r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889000" y="2254250"/>
            <a:ext cx="42418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Queen opens parliament each year, but because Britain has a constitutional monarchy it means the Queen does not have any political power.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2179638"/>
            <a:ext cx="2825750" cy="391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833813"/>
            <a:ext cx="4540250" cy="2259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uild="p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69" b="28052"/>
          <a:stretch>
            <a:fillRect/>
          </a:stretch>
        </p:blipFill>
        <p:spPr bwMode="auto">
          <a:xfrm>
            <a:off x="755650" y="1473200"/>
            <a:ext cx="7632700" cy="319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755650" y="4794250"/>
            <a:ext cx="7632700" cy="520700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1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latin typeface="Twinkl SemiBold" charset="0"/>
              </a:rPr>
              <a:t>House of Lords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749300" y="4838700"/>
            <a:ext cx="7639050" cy="598488"/>
          </a:xfrm>
        </p:spPr>
        <p:txBody>
          <a:bodyPr lIns="108000" tIns="108000" rIns="108000" bIns="108000"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sz="1750" dirty="0">
                <a:solidFill>
                  <a:schemeClr val="tx1"/>
                </a:solidFill>
                <a:cs typeface="+mn-cs"/>
              </a:rPr>
              <a:t>The House of Lords is where peers meet. They check that new laws are fair.</a:t>
            </a:r>
          </a:p>
        </p:txBody>
      </p:sp>
      <p:sp>
        <p:nvSpPr>
          <p:cNvPr id="3" name="Oval 2"/>
          <p:cNvSpPr/>
          <p:nvPr/>
        </p:nvSpPr>
        <p:spPr>
          <a:xfrm>
            <a:off x="2152650" y="3167063"/>
            <a:ext cx="1276350" cy="1116012"/>
          </a:xfrm>
          <a:prstGeom prst="ellipse">
            <a:avLst/>
          </a:prstGeom>
          <a:noFill/>
          <a:ln w="38100">
            <a:solidFill>
              <a:srgbClr val="E5212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755650" y="5408613"/>
            <a:ext cx="7632700" cy="684212"/>
          </a:xfrm>
          <a:prstGeom prst="rect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755650" y="1644650"/>
            <a:ext cx="3384550" cy="520700"/>
          </a:xfrm>
          <a:prstGeom prst="rect">
            <a:avLst/>
          </a:prstGeom>
          <a:solidFill>
            <a:srgbClr val="B9D26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749300" y="5437188"/>
            <a:ext cx="7543800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1750" dirty="0">
                <a:latin typeface="+mn-lt"/>
              </a:rPr>
              <a:t>Each member has either inherited a family title or has been given a title to recognise their good work in a certain area.</a:t>
            </a:r>
          </a:p>
        </p:txBody>
      </p:sp>
      <p:sp>
        <p:nvSpPr>
          <p:cNvPr id="10" name="Content Placeholder 21"/>
          <p:cNvSpPr>
            <a:spLocks/>
          </p:cNvSpPr>
          <p:nvPr/>
        </p:nvSpPr>
        <p:spPr bwMode="auto">
          <a:xfrm>
            <a:off x="755650" y="1566863"/>
            <a:ext cx="3419475" cy="600075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1600">
                <a:solidFill>
                  <a:schemeClr val="tx1"/>
                </a:solidFill>
              </a:rPr>
              <a:t>The Peers meet in the southern part of the Palace of Westminster.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uild="p"/>
      <p:bldP spid="3" grpId="0" animBg="1"/>
      <p:bldP spid="11" grpId="0" animBg="1"/>
      <p:bldP spid="2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755650" y="4721225"/>
            <a:ext cx="7632700" cy="520700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755650" y="5295900"/>
            <a:ext cx="7632700" cy="796925"/>
          </a:xfrm>
          <a:prstGeom prst="rect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34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latin typeface="Twinkl SemiBold" charset="0"/>
              </a:rPr>
              <a:t>House of Commons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755650" y="4740275"/>
            <a:ext cx="7632700" cy="482600"/>
          </a:xfrm>
        </p:spPr>
        <p:txBody>
          <a:bodyPr lIns="108000" tIns="108000" rIns="108000" bIns="108000"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sz="1750" dirty="0">
                <a:solidFill>
                  <a:schemeClr val="tx1"/>
                </a:solidFill>
                <a:cs typeface="+mn-cs"/>
              </a:rPr>
              <a:t>The House of Commons is where the Members of Parliament (MPs) meet.</a:t>
            </a:r>
          </a:p>
        </p:txBody>
      </p:sp>
      <p:pic>
        <p:nvPicPr>
          <p:cNvPr id="14342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69" b="28052"/>
          <a:stretch>
            <a:fillRect/>
          </a:stretch>
        </p:blipFill>
        <p:spPr bwMode="auto">
          <a:xfrm>
            <a:off x="755650" y="1473200"/>
            <a:ext cx="7632700" cy="319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val 5"/>
          <p:cNvSpPr/>
          <p:nvPr/>
        </p:nvSpPr>
        <p:spPr>
          <a:xfrm>
            <a:off x="6010275" y="3082925"/>
            <a:ext cx="1276350" cy="1116013"/>
          </a:xfrm>
          <a:prstGeom prst="ellipse">
            <a:avLst/>
          </a:prstGeom>
          <a:noFill/>
          <a:ln w="38100">
            <a:solidFill>
              <a:srgbClr val="E5212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5021263" y="1611313"/>
            <a:ext cx="3384550" cy="520700"/>
          </a:xfrm>
          <a:prstGeom prst="rect">
            <a:avLst/>
          </a:prstGeom>
          <a:solidFill>
            <a:srgbClr val="B9D26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Content Placeholder 21"/>
          <p:cNvSpPr>
            <a:spLocks/>
          </p:cNvSpPr>
          <p:nvPr/>
        </p:nvSpPr>
        <p:spPr bwMode="auto">
          <a:xfrm>
            <a:off x="5021263" y="1527175"/>
            <a:ext cx="3419475" cy="59848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1600">
                <a:solidFill>
                  <a:schemeClr val="tx1"/>
                </a:solidFill>
              </a:rPr>
              <a:t>The Members meet in the northern part of the Palace of Westminster.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55650" y="5260975"/>
            <a:ext cx="7650163" cy="877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1700" dirty="0">
                <a:latin typeface="+mn-lt"/>
              </a:rPr>
              <a:t>Each MP has been elected by the people in their constituency (local area).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1700" dirty="0">
                <a:latin typeface="+mn-lt"/>
              </a:rPr>
              <a:t>Most MPs belongs to a political party, </a:t>
            </a:r>
            <a:r>
              <a:rPr lang="en-GB" sz="1700" dirty="0">
                <a:latin typeface="+mn-lt"/>
              </a:rPr>
              <a:t>although a very small number are independent.</a:t>
            </a:r>
            <a:endParaRPr lang="en-GB" altLang="en-US" sz="17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uild="p"/>
      <p:bldP spid="6" grpId="0" animBg="1"/>
      <p:bldP spid="7" grpId="0" animBg="1"/>
      <p:bldP spid="8" grpId="0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750888" y="5056188"/>
            <a:ext cx="7632700" cy="1073150"/>
          </a:xfrm>
          <a:prstGeom prst="rect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755650" y="3376613"/>
            <a:ext cx="7632700" cy="636587"/>
          </a:xfrm>
          <a:prstGeom prst="rect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755650" y="1514475"/>
            <a:ext cx="4892675" cy="1619250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365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latin typeface="Twinkl SemiBold" charset="0"/>
              </a:rPr>
              <a:t>Elections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755650" y="1514475"/>
            <a:ext cx="4895850" cy="1619250"/>
          </a:xfrm>
        </p:spPr>
        <p:txBody>
          <a:bodyPr lIns="108000" tIns="108000" rIns="108000" bIns="108000"/>
          <a:lstStyle/>
          <a:p>
            <a:pPr eaLnBrk="1" hangingPunct="1"/>
            <a:r>
              <a:rPr lang="en-GB" altLang="en-US" smtClean="0"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rPr>
              <a:t>At least every 5 years, a general election is called by the Prime Minister.</a:t>
            </a:r>
          </a:p>
          <a:p>
            <a:pPr eaLnBrk="1" hangingPunct="1"/>
            <a:r>
              <a:rPr lang="en-GB" altLang="en-US" smtClean="0"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rPr>
              <a:t>In the UK, each adult can vote for a politician in their constituency (local area) to represent them in the House of Commons.</a:t>
            </a:r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755650" y="5160963"/>
            <a:ext cx="564515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political party which wins the majority of the seats forms the government. The leader of that political party becomes the Prime Minister.</a:t>
            </a:r>
          </a:p>
        </p:txBody>
      </p:sp>
      <p:pic>
        <p:nvPicPr>
          <p:cNvPr id="15368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8325" y="1357313"/>
            <a:ext cx="2879725" cy="193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755650" y="3451225"/>
            <a:ext cx="58801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majority of politicians belong to a political party.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25" y="3844925"/>
            <a:ext cx="887413" cy="1309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7488" y="3844925"/>
            <a:ext cx="911225" cy="131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1075" y="3844925"/>
            <a:ext cx="1025525" cy="133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8963" y="3844925"/>
            <a:ext cx="920750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2075" y="3844925"/>
            <a:ext cx="923925" cy="133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9950" y="3844925"/>
            <a:ext cx="930275" cy="1347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6" name="Picture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4713" y="4502150"/>
            <a:ext cx="2544762" cy="161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7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3213" y="3663950"/>
            <a:ext cx="1143000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uild="p"/>
      <p:bldP spid="2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930400" y="5219700"/>
            <a:ext cx="6457950" cy="776288"/>
          </a:xfrm>
          <a:prstGeom prst="rect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930400" y="3417888"/>
            <a:ext cx="6457950" cy="1373187"/>
          </a:xfrm>
          <a:prstGeom prst="rect">
            <a:avLst/>
          </a:prstGeom>
          <a:solidFill>
            <a:srgbClr val="B9D2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1930400" y="5422900"/>
            <a:ext cx="368300" cy="355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6389" name="u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84" t="1883" r="3416" b="6789"/>
          <a:stretch>
            <a:fillRect/>
          </a:stretch>
        </p:blipFill>
        <p:spPr bwMode="auto">
          <a:xfrm>
            <a:off x="682625" y="2738438"/>
            <a:ext cx="2384425" cy="335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755650" y="1473200"/>
            <a:ext cx="7632700" cy="1168400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39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latin typeface="Twinkl SemiBold" charset="0"/>
              </a:rPr>
              <a:t>The Government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755650" y="1417638"/>
            <a:ext cx="4819650" cy="1109662"/>
          </a:xfrm>
        </p:spPr>
        <p:txBody>
          <a:bodyPr lIns="108000" tIns="108000" rIns="108000" bIns="108000"/>
          <a:lstStyle/>
          <a:p>
            <a:pPr eaLnBrk="1" hangingPunct="1"/>
            <a:r>
              <a:rPr lang="en-GB" altLang="en-US" smtClean="0"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rPr>
              <a:t>The Government is led by the Prime Minister.</a:t>
            </a:r>
          </a:p>
          <a:p>
            <a:pPr eaLnBrk="1" hangingPunct="1"/>
            <a:r>
              <a:rPr lang="en-GB" altLang="en-US" smtClean="0"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rPr>
              <a:t>The Prime Minister belongs to the political party with the majority (the most) of the seats.</a:t>
            </a:r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2665413" y="3459163"/>
            <a:ext cx="44354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Prime Minister chooses their team of ministers from their party to lead the work on important areas of the country's business, such as trade and education.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0888" y="3343275"/>
            <a:ext cx="1343025" cy="96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4638" y="4176713"/>
            <a:ext cx="1604962" cy="96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3148013" y="5284788"/>
            <a:ext cx="52403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These ministers are called the Cabinet and help the Prime Minister to run the country.</a:t>
            </a:r>
          </a:p>
        </p:txBody>
      </p:sp>
      <p:pic>
        <p:nvPicPr>
          <p:cNvPr id="16397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463" y="1417638"/>
            <a:ext cx="2909887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uild="p"/>
      <p:bldP spid="2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mtClean="0">
                <a:latin typeface="Twinkl SemiBold" charset="0"/>
              </a:rPr>
              <a:t>Preston Pupil Parliament</a:t>
            </a:r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>
          <a:xfrm>
            <a:off x="755650" y="1514475"/>
            <a:ext cx="7632700" cy="893763"/>
          </a:xfrm>
        </p:spPr>
        <p:txBody>
          <a:bodyPr/>
          <a:lstStyle/>
          <a:p>
            <a:r>
              <a:rPr lang="en-GB" altLang="en-US" smtClean="0"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rPr>
              <a:t>At Preston we are now going to have our very own Pupil Parliament!</a:t>
            </a:r>
          </a:p>
          <a:p>
            <a:r>
              <a:rPr lang="en-GB" altLang="en-US" smtClean="0"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rPr>
              <a:t>The parliament will help to make decisions about how to improve the school. </a:t>
            </a: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3552825" y="2320925"/>
            <a:ext cx="1938338" cy="29368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  <a:defRPr/>
            </a:pPr>
            <a:r>
              <a:rPr lang="en-GB" sz="1100" b="1" dirty="0">
                <a:latin typeface="+mn-lt"/>
                <a:ea typeface="Calibri"/>
                <a:cs typeface="Times New Roman"/>
              </a:rPr>
              <a:t>Monarch</a:t>
            </a:r>
            <a:r>
              <a:rPr lang="en-GB" sz="1100" dirty="0">
                <a:latin typeface="+mn-lt"/>
                <a:ea typeface="Calibri"/>
                <a:cs typeface="Times New Roman"/>
              </a:rPr>
              <a:t> (Mr Hart)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4383088" y="2617788"/>
            <a:ext cx="0" cy="2825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3243263" y="3470275"/>
            <a:ext cx="2981325" cy="28416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  <a:defRPr/>
            </a:pPr>
            <a:r>
              <a:rPr lang="en-GB" sz="1100" b="1" dirty="0">
                <a:latin typeface="+mn-lt"/>
                <a:ea typeface="Calibri"/>
                <a:cs typeface="Times New Roman"/>
              </a:rPr>
              <a:t>House of Lords</a:t>
            </a:r>
            <a:r>
              <a:rPr lang="en-GB" sz="1100" dirty="0">
                <a:latin typeface="+mn-lt"/>
                <a:ea typeface="Calibri"/>
                <a:cs typeface="Times New Roman"/>
              </a:rPr>
              <a:t> (The governors)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4376738" y="3767138"/>
            <a:ext cx="6350" cy="254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4348163" y="4164013"/>
            <a:ext cx="0" cy="4000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H="1">
            <a:off x="2128838" y="5072063"/>
            <a:ext cx="815975" cy="2270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3014663" y="4044950"/>
            <a:ext cx="3438525" cy="29368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  <a:defRPr/>
            </a:pPr>
            <a:r>
              <a:rPr lang="en-GB" sz="1100" b="1" dirty="0">
                <a:latin typeface="+mn-lt"/>
                <a:ea typeface="Calibri"/>
                <a:cs typeface="Times New Roman"/>
              </a:rPr>
              <a:t>Speaker</a:t>
            </a:r>
            <a:r>
              <a:rPr lang="en-GB" sz="1100" dirty="0">
                <a:latin typeface="+mn-lt"/>
                <a:ea typeface="Calibri"/>
                <a:cs typeface="Times New Roman"/>
              </a:rPr>
              <a:t> (Mrs Dye)</a:t>
            </a: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2747963" y="4564063"/>
            <a:ext cx="3867150" cy="50006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  <a:defRPr/>
            </a:pPr>
            <a:r>
              <a:rPr lang="en-GB" sz="1100" b="1" dirty="0">
                <a:latin typeface="+mn-lt"/>
                <a:ea typeface="Calibri"/>
                <a:cs typeface="Times New Roman"/>
              </a:rPr>
              <a:t>Members of Parliament</a:t>
            </a:r>
            <a:r>
              <a:rPr lang="en-GB" sz="1100" dirty="0">
                <a:latin typeface="+mn-lt"/>
                <a:ea typeface="Calibri"/>
                <a:cs typeface="Times New Roman"/>
              </a:rPr>
              <a:t> (MPs – Year 6, joined by representatives from each class)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4873625" y="5064125"/>
            <a:ext cx="298450" cy="2238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6334125" y="5086350"/>
            <a:ext cx="725488" cy="20161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Text Box 2"/>
          <p:cNvSpPr txBox="1">
            <a:spLocks noChangeArrowheads="1"/>
          </p:cNvSpPr>
          <p:nvPr/>
        </p:nvSpPr>
        <p:spPr bwMode="auto">
          <a:xfrm>
            <a:off x="727305" y="5326454"/>
            <a:ext cx="1931988" cy="97631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  <a:defRPr/>
            </a:pPr>
            <a:r>
              <a:rPr lang="en-GB" sz="1100" b="1" dirty="0" smtClean="0">
                <a:latin typeface="+mn-lt"/>
                <a:ea typeface="Calibri"/>
                <a:cs typeface="Times New Roman"/>
              </a:rPr>
              <a:t>Environment </a:t>
            </a:r>
            <a:r>
              <a:rPr lang="en-GB" sz="1100" b="1" dirty="0">
                <a:latin typeface="+mn-lt"/>
                <a:ea typeface="Calibri"/>
                <a:cs typeface="Times New Roman"/>
              </a:rPr>
              <a:t>Committee</a:t>
            </a:r>
            <a:r>
              <a:rPr lang="en-GB" sz="1100" dirty="0">
                <a:latin typeface="+mn-lt"/>
                <a:ea typeface="Calibri"/>
                <a:cs typeface="Times New Roman"/>
              </a:rPr>
              <a:t>           (Eco </a:t>
            </a:r>
            <a:r>
              <a:rPr lang="en-GB" sz="1100" dirty="0" smtClean="0">
                <a:latin typeface="+mn-lt"/>
                <a:ea typeface="Calibri"/>
                <a:cs typeface="Times New Roman"/>
              </a:rPr>
              <a:t>Warriors, put actions in place to protect our environment))</a:t>
            </a:r>
            <a:endParaRPr lang="en-GB" sz="1100" dirty="0">
              <a:latin typeface="+mn-lt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defRPr/>
            </a:pPr>
            <a:r>
              <a:rPr lang="en-GB" sz="1100" dirty="0">
                <a:latin typeface="Calibri"/>
                <a:ea typeface="Calibri"/>
                <a:cs typeface="Times New Roman"/>
              </a:rPr>
              <a:t> </a:t>
            </a:r>
          </a:p>
        </p:txBody>
      </p:sp>
      <p:sp>
        <p:nvSpPr>
          <p:cNvPr id="16" name="Text Box 2"/>
          <p:cNvSpPr txBox="1">
            <a:spLocks noChangeArrowheads="1"/>
          </p:cNvSpPr>
          <p:nvPr/>
        </p:nvSpPr>
        <p:spPr bwMode="auto">
          <a:xfrm>
            <a:off x="4762500" y="5326976"/>
            <a:ext cx="1852613" cy="9556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  <a:defRPr/>
            </a:pPr>
            <a:r>
              <a:rPr lang="en-GB" sz="1100" b="1" dirty="0">
                <a:latin typeface="+mn-lt"/>
                <a:ea typeface="Calibri"/>
                <a:cs typeface="Times New Roman"/>
              </a:rPr>
              <a:t>Community Committee</a:t>
            </a:r>
            <a:r>
              <a:rPr lang="en-GB" sz="1100" dirty="0">
                <a:latin typeface="+mn-lt"/>
                <a:ea typeface="Calibri"/>
                <a:cs typeface="Times New Roman"/>
              </a:rPr>
              <a:t>  (focusing on values, rights, support for behaviour for learning)</a:t>
            </a:r>
          </a:p>
        </p:txBody>
      </p:sp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3007804" y="5337567"/>
            <a:ext cx="1466850" cy="965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  <a:defRPr/>
            </a:pPr>
            <a:r>
              <a:rPr lang="en-GB" sz="1100" b="1" dirty="0">
                <a:latin typeface="+mn-lt"/>
                <a:ea typeface="Calibri"/>
                <a:cs typeface="Times New Roman"/>
              </a:rPr>
              <a:t>Learning Committee</a:t>
            </a:r>
            <a:r>
              <a:rPr lang="en-GB" sz="1100" dirty="0">
                <a:latin typeface="+mn-lt"/>
                <a:ea typeface="Calibri"/>
                <a:cs typeface="Times New Roman"/>
              </a:rPr>
              <a:t>   (focusing on curriculum)</a:t>
            </a:r>
          </a:p>
        </p:txBody>
      </p:sp>
      <p:sp>
        <p:nvSpPr>
          <p:cNvPr id="18" name="Text Box 2"/>
          <p:cNvSpPr txBox="1">
            <a:spLocks noChangeArrowheads="1"/>
          </p:cNvSpPr>
          <p:nvPr/>
        </p:nvSpPr>
        <p:spPr bwMode="auto">
          <a:xfrm>
            <a:off x="3427413" y="2900363"/>
            <a:ext cx="2154237" cy="29368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  <a:defRPr/>
            </a:pPr>
            <a:r>
              <a:rPr lang="en-GB" sz="1100" b="1" dirty="0">
                <a:latin typeface="+mn-lt"/>
                <a:ea typeface="Calibri"/>
                <a:cs typeface="Times New Roman"/>
              </a:rPr>
              <a:t>Prime Minister</a:t>
            </a:r>
            <a:r>
              <a:rPr lang="en-GB" sz="1100" dirty="0">
                <a:latin typeface="+mn-lt"/>
                <a:ea typeface="Calibri"/>
                <a:cs typeface="Times New Roman"/>
              </a:rPr>
              <a:t> (Mrs Luitingh)</a:t>
            </a:r>
          </a:p>
        </p:txBody>
      </p:sp>
      <p:cxnSp>
        <p:nvCxnSpPr>
          <p:cNvPr id="19" name="Straight Arrow Connector 18"/>
          <p:cNvCxnSpPr/>
          <p:nvPr/>
        </p:nvCxnSpPr>
        <p:spPr>
          <a:xfrm flipH="1">
            <a:off x="4354513" y="3211513"/>
            <a:ext cx="6350" cy="2555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Text Box 2"/>
          <p:cNvSpPr txBox="1">
            <a:spLocks noChangeArrowheads="1"/>
          </p:cNvSpPr>
          <p:nvPr/>
        </p:nvSpPr>
        <p:spPr bwMode="auto">
          <a:xfrm>
            <a:off x="6963624" y="5306338"/>
            <a:ext cx="1295400" cy="97631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  <a:defRPr/>
            </a:pPr>
            <a:r>
              <a:rPr lang="en-GB" sz="1100" b="1" dirty="0">
                <a:latin typeface="+mn-lt"/>
                <a:ea typeface="Calibri"/>
                <a:cs typeface="Times New Roman"/>
              </a:rPr>
              <a:t>Wellbeing Committee</a:t>
            </a:r>
            <a:r>
              <a:rPr lang="en-GB" sz="1100" dirty="0">
                <a:latin typeface="+mn-lt"/>
                <a:ea typeface="Calibri"/>
                <a:cs typeface="Times New Roman"/>
              </a:rPr>
              <a:t>           (Supports our wellbeing)</a:t>
            </a:r>
          </a:p>
          <a:p>
            <a:pPr>
              <a:lnSpc>
                <a:spcPct val="115000"/>
              </a:lnSpc>
              <a:spcAft>
                <a:spcPts val="1000"/>
              </a:spcAft>
              <a:defRPr/>
            </a:pPr>
            <a:r>
              <a:rPr lang="en-GB" sz="1100" dirty="0">
                <a:latin typeface="Calibri"/>
                <a:ea typeface="Calibri"/>
                <a:cs typeface="Times New Roman"/>
              </a:rPr>
              <a:t> </a:t>
            </a:r>
          </a:p>
        </p:txBody>
      </p:sp>
      <p:cxnSp>
        <p:nvCxnSpPr>
          <p:cNvPr id="22" name="Straight Arrow Connector 21"/>
          <p:cNvCxnSpPr/>
          <p:nvPr/>
        </p:nvCxnSpPr>
        <p:spPr>
          <a:xfrm flipH="1">
            <a:off x="3665538" y="5094288"/>
            <a:ext cx="163512" cy="2301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mtClean="0">
                <a:latin typeface="Twinkl SemiBold" charset="0"/>
              </a:rPr>
              <a:t>What will happen now?</a:t>
            </a:r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>
          <a:xfrm>
            <a:off x="755650" y="1514475"/>
            <a:ext cx="7632700" cy="4578350"/>
          </a:xfrm>
        </p:spPr>
        <p:txBody>
          <a:bodyPr/>
          <a:lstStyle/>
          <a:p>
            <a:pPr>
              <a:defRPr/>
            </a:pPr>
            <a:r>
              <a:rPr lang="en-GB" altLang="en-US" dirty="0" smtClean="0">
                <a:latin typeface="Twinkl" pitchFamily="2" charset="0"/>
              </a:rPr>
              <a:t>Each class will elect 4 Members of Parliament (MPs). </a:t>
            </a:r>
          </a:p>
          <a:p>
            <a:pPr>
              <a:defRPr/>
            </a:pPr>
            <a:r>
              <a:rPr lang="en-GB" altLang="en-US" dirty="0" smtClean="0">
                <a:latin typeface="Twinkl" pitchFamily="2" charset="0"/>
              </a:rPr>
              <a:t>Each one will join one of the MP committees. </a:t>
            </a:r>
          </a:p>
          <a:p>
            <a:pPr>
              <a:defRPr/>
            </a:pPr>
            <a:endParaRPr lang="en-GB" altLang="en-US" sz="700" dirty="0">
              <a:solidFill>
                <a:srgbClr val="00B050"/>
              </a:solidFill>
              <a:latin typeface="Twinkl" pitchFamily="2" charset="0"/>
            </a:endParaRPr>
          </a:p>
          <a:p>
            <a:pPr>
              <a:defRPr/>
            </a:pPr>
            <a:r>
              <a:rPr lang="en-GB" altLang="en-US" dirty="0" smtClean="0">
                <a:solidFill>
                  <a:srgbClr val="00B050"/>
                </a:solidFill>
                <a:latin typeface="Twinkl" pitchFamily="2" charset="0"/>
              </a:rPr>
              <a:t>Environment Committee MP </a:t>
            </a:r>
            <a:r>
              <a:rPr lang="en-GB" altLang="en-US" dirty="0" smtClean="0">
                <a:latin typeface="Twinkl" pitchFamily="2" charset="0"/>
              </a:rPr>
              <a:t>–they are your Eco Warriors and will put actions in place to help save the environment.</a:t>
            </a:r>
          </a:p>
          <a:p>
            <a:pPr>
              <a:defRPr/>
            </a:pPr>
            <a:endParaRPr lang="en-GB" altLang="en-US" sz="700" dirty="0" smtClean="0">
              <a:latin typeface="Twinkl" pitchFamily="2" charset="0"/>
            </a:endParaRPr>
          </a:p>
          <a:p>
            <a:pPr>
              <a:defRPr/>
            </a:pPr>
            <a:r>
              <a:rPr lang="en-GB" altLang="en-US" dirty="0" smtClean="0">
                <a:solidFill>
                  <a:srgbClr val="7030A0"/>
                </a:solidFill>
                <a:latin typeface="Twinkl" pitchFamily="2" charset="0"/>
              </a:rPr>
              <a:t>Community MP </a:t>
            </a:r>
            <a:r>
              <a:rPr lang="en-GB" altLang="en-US" dirty="0" smtClean="0">
                <a:latin typeface="Twinkl" pitchFamily="2" charset="0"/>
              </a:rPr>
              <a:t>– they will complete work linked to our school values and our rights, and help support behaviour in our school so that everyone is ready to learn.</a:t>
            </a:r>
          </a:p>
          <a:p>
            <a:pPr>
              <a:defRPr/>
            </a:pPr>
            <a:endParaRPr lang="en-GB" altLang="en-US" sz="700" dirty="0">
              <a:latin typeface="Twinkl" pitchFamily="2" charset="0"/>
            </a:endParaRPr>
          </a:p>
          <a:p>
            <a:pPr>
              <a:defRPr/>
            </a:pPr>
            <a:r>
              <a:rPr lang="en-GB" altLang="en-US" dirty="0" smtClean="0">
                <a:solidFill>
                  <a:schemeClr val="accent5">
                    <a:lumMod val="75000"/>
                  </a:schemeClr>
                </a:solidFill>
                <a:latin typeface="Twinkl" pitchFamily="2" charset="0"/>
              </a:rPr>
              <a:t>Wellbeing MP </a:t>
            </a:r>
            <a:r>
              <a:rPr lang="en-GB" altLang="en-US" dirty="0" smtClean="0">
                <a:latin typeface="Twinkl" pitchFamily="2" charset="0"/>
              </a:rPr>
              <a:t>– they will be thinking </a:t>
            </a:r>
            <a:r>
              <a:rPr lang="en-GB" altLang="en-US" dirty="0">
                <a:latin typeface="Twinkl" pitchFamily="2" charset="0"/>
              </a:rPr>
              <a:t>about the wellbeing of our school community </a:t>
            </a:r>
            <a:r>
              <a:rPr lang="en-GB" altLang="en-US" dirty="0" smtClean="0">
                <a:latin typeface="Twinkl" pitchFamily="2" charset="0"/>
              </a:rPr>
              <a:t>and how we can support them</a:t>
            </a:r>
          </a:p>
          <a:p>
            <a:pPr>
              <a:defRPr/>
            </a:pPr>
            <a:endParaRPr lang="en-GB" altLang="en-US" sz="700" dirty="0" smtClean="0">
              <a:latin typeface="Twinkl" pitchFamily="2" charset="0"/>
            </a:endParaRPr>
          </a:p>
          <a:p>
            <a:pPr>
              <a:defRPr/>
            </a:pPr>
            <a:r>
              <a:rPr lang="en-GB" altLang="en-US" dirty="0" smtClean="0">
                <a:solidFill>
                  <a:srgbClr val="FF0000"/>
                </a:solidFill>
                <a:latin typeface="Twinkl" pitchFamily="2" charset="0"/>
              </a:rPr>
              <a:t>Learning MP </a:t>
            </a:r>
            <a:r>
              <a:rPr lang="en-GB" altLang="en-US" dirty="0" smtClean="0">
                <a:latin typeface="Twinkl" pitchFamily="2" charset="0"/>
              </a:rPr>
              <a:t>– they will be working on our curriculum – all the things that we learn in school and help us have everything we need to be learning heroes!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smtClean="0">
                <a:latin typeface="Twinkl SemiBold" charset="0"/>
              </a:rPr>
              <a:t>We need you!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0" y="1514475"/>
            <a:ext cx="7632700" cy="4578350"/>
          </a:xfrm>
        </p:spPr>
        <p:txBody>
          <a:bodyPr/>
          <a:lstStyle/>
          <a:p>
            <a:pPr>
              <a:buFont typeface="Arial" charset="0"/>
              <a:buNone/>
              <a:defRPr/>
            </a:pPr>
            <a:r>
              <a:rPr lang="en-GB" sz="2000" dirty="0" smtClean="0"/>
              <a:t>We need some amazing people to be part of our Pupil Parliament! You will need to be:</a:t>
            </a:r>
          </a:p>
          <a:p>
            <a:pPr marL="285750" indent="-285750">
              <a:buFontTx/>
              <a:buChar char="-"/>
              <a:defRPr/>
            </a:pPr>
            <a:r>
              <a:rPr lang="en-GB" sz="2000" dirty="0" smtClean="0"/>
              <a:t>Enthusiastic about making things even better at our school</a:t>
            </a:r>
          </a:p>
          <a:p>
            <a:pPr marL="285750" indent="-285750">
              <a:buFontTx/>
              <a:buChar char="-"/>
              <a:defRPr/>
            </a:pPr>
            <a:r>
              <a:rPr lang="en-GB" sz="2000" dirty="0" smtClean="0"/>
              <a:t>Willing to try new things</a:t>
            </a:r>
          </a:p>
          <a:p>
            <a:pPr marL="285750" indent="-285750">
              <a:buFontTx/>
              <a:buChar char="-"/>
              <a:defRPr/>
            </a:pPr>
            <a:r>
              <a:rPr lang="en-GB" sz="2000" dirty="0" smtClean="0"/>
              <a:t>A brilliant role model for your class</a:t>
            </a:r>
          </a:p>
          <a:p>
            <a:pPr marL="285750" indent="-285750">
              <a:buFontTx/>
              <a:buChar char="-"/>
              <a:defRPr/>
            </a:pPr>
            <a:r>
              <a:rPr lang="en-GB" sz="2000" dirty="0" smtClean="0"/>
              <a:t>Great at talking to others – both in your own class and in other year groups too</a:t>
            </a:r>
          </a:p>
          <a:p>
            <a:pPr marL="285750" indent="-285750">
              <a:buFontTx/>
              <a:buChar char="-"/>
              <a:defRPr/>
            </a:pPr>
            <a:endParaRPr lang="en-GB" sz="2000" dirty="0"/>
          </a:p>
          <a:p>
            <a:pPr>
              <a:buFont typeface="Arial" charset="0"/>
              <a:buNone/>
              <a:defRPr/>
            </a:pPr>
            <a:r>
              <a:rPr lang="en-GB" sz="2000" b="1" dirty="0" smtClean="0"/>
              <a:t>Would you like to be elected by your class? Think carefully about which committee would be most suitable for you.</a:t>
            </a:r>
          </a:p>
          <a:p>
            <a:pPr>
              <a:buFont typeface="Arial" charset="0"/>
              <a:buNone/>
              <a:defRPr/>
            </a:pPr>
            <a:r>
              <a:rPr lang="en-GB" sz="2000" b="1" dirty="0" smtClean="0"/>
              <a:t>Talk to your teacher and they will explain how you might be chosen to be one of your class MPs this year!</a:t>
            </a:r>
          </a:p>
          <a:p>
            <a:pPr marL="285750" indent="-285750">
              <a:buFontTx/>
              <a:buChar char="-"/>
              <a:defRPr/>
            </a:pPr>
            <a:endParaRPr lang="en-GB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1971</TotalTime>
  <Words>811</Words>
  <Application>Microsoft Office PowerPoint</Application>
  <PresentationFormat>On-screen Show (4:3)</PresentationFormat>
  <Paragraphs>69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Sassoon Infant Rg</vt:lpstr>
      <vt:lpstr>Twinkl SemiBold</vt:lpstr>
      <vt:lpstr>Twinkl</vt:lpstr>
      <vt:lpstr>Arial</vt:lpstr>
      <vt:lpstr>Calibri</vt:lpstr>
      <vt:lpstr>Times New Roman</vt:lpstr>
      <vt:lpstr>Office Theme</vt:lpstr>
      <vt:lpstr>PowerPoint Presentation</vt:lpstr>
      <vt:lpstr>Parliament</vt:lpstr>
      <vt:lpstr>The UK Parliament</vt:lpstr>
      <vt:lpstr>Houses of Parliament</vt:lpstr>
      <vt:lpstr>Queen Elizabeth II</vt:lpstr>
      <vt:lpstr>House of Lords</vt:lpstr>
      <vt:lpstr>House of Commons</vt:lpstr>
      <vt:lpstr>Elections</vt:lpstr>
      <vt:lpstr>The Government</vt:lpstr>
      <vt:lpstr>Preston Pupil Parliament</vt:lpstr>
      <vt:lpstr>What will happen now?</vt:lpstr>
      <vt:lpstr>We need you!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Inneke Luitingh</cp:lastModifiedBy>
  <cp:revision>148</cp:revision>
  <dcterms:created xsi:type="dcterms:W3CDTF">2014-10-01T16:09:27Z</dcterms:created>
  <dcterms:modified xsi:type="dcterms:W3CDTF">2021-09-06T10:38:42Z</dcterms:modified>
</cp:coreProperties>
</file>