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0"/>
  </p:notesMasterIdLst>
  <p:sldIdLst>
    <p:sldId id="256" r:id="rId2"/>
    <p:sldId id="275" r:id="rId3"/>
    <p:sldId id="258" r:id="rId4"/>
    <p:sldId id="259" r:id="rId5"/>
    <p:sldId id="266" r:id="rId6"/>
    <p:sldId id="276" r:id="rId7"/>
    <p:sldId id="262" r:id="rId8"/>
    <p:sldId id="270" r:id="rId9"/>
    <p:sldId id="263" r:id="rId10"/>
    <p:sldId id="265" r:id="rId11"/>
    <p:sldId id="268" r:id="rId12"/>
    <p:sldId id="261" r:id="rId13"/>
    <p:sldId id="269" r:id="rId14"/>
    <p:sldId id="271" r:id="rId15"/>
    <p:sldId id="272" r:id="rId16"/>
    <p:sldId id="260"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4CAB67-D15B-4B67-BDA2-9978CC80C335}" v="8" dt="2022-06-16T12:15:35.5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34" autoAdjust="0"/>
    <p:restoredTop sz="66159" autoAdjust="0"/>
  </p:normalViewPr>
  <p:slideViewPr>
    <p:cSldViewPr snapToGrid="0">
      <p:cViewPr varScale="1">
        <p:scale>
          <a:sx n="72" d="100"/>
          <a:sy n="72" d="100"/>
        </p:scale>
        <p:origin x="18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807AD4-7E65-4E20-91B9-DC84453446BA}" type="datetimeFigureOut">
              <a:rPr lang="en-GB" smtClean="0"/>
              <a:t>30/06/2022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0923F8-82C3-4A38-AE2F-9377D26878A7}" type="slidenum">
              <a:rPr lang="en-GB" smtClean="0"/>
              <a:t>‹#›</a:t>
            </a:fld>
            <a:endParaRPr lang="en-GB"/>
          </a:p>
        </p:txBody>
      </p:sp>
    </p:spTree>
    <p:extLst>
      <p:ext uri="{BB962C8B-B14F-4D97-AF65-F5344CB8AC3E}">
        <p14:creationId xmlns:p14="http://schemas.microsoft.com/office/powerpoint/2010/main" val="2906313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95FDE17-7129-44B1-A2E8-D0866001B7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5349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A0923F8-82C3-4A38-AE2F-9377D26878A7}" type="slidenum">
              <a:rPr lang="en-GB" smtClean="0"/>
              <a:t>3</a:t>
            </a:fld>
            <a:endParaRPr lang="en-GB"/>
          </a:p>
        </p:txBody>
      </p:sp>
    </p:spTree>
    <p:extLst>
      <p:ext uri="{BB962C8B-B14F-4D97-AF65-F5344CB8AC3E}">
        <p14:creationId xmlns:p14="http://schemas.microsoft.com/office/powerpoint/2010/main" val="660314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A0923F8-82C3-4A38-AE2F-9377D26878A7}" type="slidenum">
              <a:rPr lang="en-GB" smtClean="0"/>
              <a:t>4</a:t>
            </a:fld>
            <a:endParaRPr lang="en-GB"/>
          </a:p>
        </p:txBody>
      </p:sp>
    </p:spTree>
    <p:extLst>
      <p:ext uri="{BB962C8B-B14F-4D97-AF65-F5344CB8AC3E}">
        <p14:creationId xmlns:p14="http://schemas.microsoft.com/office/powerpoint/2010/main" val="3605373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aim to deliver this throughout the year on average twice a week.</a:t>
            </a:r>
            <a:r>
              <a:rPr lang="en-GB" baseline="0" dirty="0" smtClean="0"/>
              <a:t>  Keep an eye on the website to see all the exciting things we get up to.</a:t>
            </a:r>
          </a:p>
          <a:p>
            <a:r>
              <a:rPr lang="en-GB" baseline="0" dirty="0" smtClean="0"/>
              <a:t>We want to provide a nature school that goes across the 3 year groups which has normally only been offered to Reception children.  This gives all children to learn through a hands on approach and the children will continue to use their skills that they are taught within the class to outside.</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95FDE17-7129-44B1-A2E8-D0866001B7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1776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A0923F8-82C3-4A38-AE2F-9377D26878A7}" type="slidenum">
              <a:rPr lang="en-GB" smtClean="0"/>
              <a:t>18</a:t>
            </a:fld>
            <a:endParaRPr lang="en-GB"/>
          </a:p>
        </p:txBody>
      </p:sp>
    </p:spTree>
    <p:extLst>
      <p:ext uri="{BB962C8B-B14F-4D97-AF65-F5344CB8AC3E}">
        <p14:creationId xmlns:p14="http://schemas.microsoft.com/office/powerpoint/2010/main" val="3327715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16162-6E25-E7ED-2C8D-788B9194B53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5B58C30-6074-95E1-15A0-65C3C530B6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A0A2867-3CCE-DBE1-B350-E87566CFC013}"/>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5" name="Footer Placeholder 4">
            <a:extLst>
              <a:ext uri="{FF2B5EF4-FFF2-40B4-BE49-F238E27FC236}">
                <a16:creationId xmlns:a16="http://schemas.microsoft.com/office/drawing/2014/main" id="{64778045-0671-6174-7677-1F5F28D9B1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6D1476-7567-A26E-6EA8-2B289D388BA1}"/>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291927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67E64-F5A7-A7BE-16A4-110910F05C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FEF024-202D-B4D6-5A42-B1A4BDB675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B4F8BB-ADA6-3E5E-1A14-D68E09BFD826}"/>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5" name="Footer Placeholder 4">
            <a:extLst>
              <a:ext uri="{FF2B5EF4-FFF2-40B4-BE49-F238E27FC236}">
                <a16:creationId xmlns:a16="http://schemas.microsoft.com/office/drawing/2014/main" id="{39B06256-0DB1-6080-005A-D293745415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8959FC-95F6-3951-7D2F-ED8D70C6EFE8}"/>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3086311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2189F-E65F-0D22-2C4C-7C6981959A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77E03B-8B7D-8448-11FC-4B444AEEDFE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7773D0-E2D0-8BA9-B1FC-80CBFFF1F4F3}"/>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5" name="Footer Placeholder 4">
            <a:extLst>
              <a:ext uri="{FF2B5EF4-FFF2-40B4-BE49-F238E27FC236}">
                <a16:creationId xmlns:a16="http://schemas.microsoft.com/office/drawing/2014/main" id="{EB76AAAA-CFD0-8486-802E-E758AB7B22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CF60EE-CF04-C016-946D-54B90D8BE494}"/>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1764965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027ED-3A0A-D5AE-657A-5215CC61EF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EE118E-0A4A-301C-4B2F-4AA7BEBDEB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2549776-5A48-2AD8-D91A-B5F3C35AF0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072308E-118A-42D6-E171-0B838189B624}"/>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6" name="Footer Placeholder 5">
            <a:extLst>
              <a:ext uri="{FF2B5EF4-FFF2-40B4-BE49-F238E27FC236}">
                <a16:creationId xmlns:a16="http://schemas.microsoft.com/office/drawing/2014/main" id="{04BCEBB5-D84C-03EF-04D6-8AC630F409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3B3C84-3FF5-2956-4EAA-CA769E79B5E8}"/>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1730495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15248-D78A-917A-FFCC-3DD5ADE9A3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8A7F71-2C05-E959-E1A5-92A5C3DBD7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3F4845-D9CB-2F43-AC27-51F8C87DD3E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D72547-0565-6A79-DC2C-7BCC56FB8F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E9AC8CA-3472-7434-A6F1-4B5165BDAF2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C1D70A2-2089-1CD4-231E-A19F9874AFEC}"/>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8" name="Footer Placeholder 7">
            <a:extLst>
              <a:ext uri="{FF2B5EF4-FFF2-40B4-BE49-F238E27FC236}">
                <a16:creationId xmlns:a16="http://schemas.microsoft.com/office/drawing/2014/main" id="{7CD7673B-676A-533F-0C41-82A2C5627E4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F83EB8-1CCD-2DBE-150C-E0896D5E21C7}"/>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188148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377E6-301C-D618-53C3-B0CDF6C056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0E7A17-0DD2-E231-43A3-789A7B8A80F6}"/>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4" name="Footer Placeholder 3">
            <a:extLst>
              <a:ext uri="{FF2B5EF4-FFF2-40B4-BE49-F238E27FC236}">
                <a16:creationId xmlns:a16="http://schemas.microsoft.com/office/drawing/2014/main" id="{43D9870F-831A-E153-D544-C280425F6F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28BC3AF-F682-379D-4FF1-53A5BA393FE8}"/>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1361590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C97343-71D3-CF81-D6C0-21A1AC7700FE}"/>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3" name="Footer Placeholder 2">
            <a:extLst>
              <a:ext uri="{FF2B5EF4-FFF2-40B4-BE49-F238E27FC236}">
                <a16:creationId xmlns:a16="http://schemas.microsoft.com/office/drawing/2014/main" id="{6F596788-F538-38BA-3FD4-C67633170D0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9C83AE-F44A-E3D5-8255-8559F51A3A4A}"/>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820164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4501A-1DB4-A86C-1CCC-058342D07F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E62B6D-278D-2741-635F-7F1EC05AA8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A3787C4-970B-0E28-CE27-3D1AA659C8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8BC143-9DDD-7C46-BF17-A55CC462E3A7}"/>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6" name="Footer Placeholder 5">
            <a:extLst>
              <a:ext uri="{FF2B5EF4-FFF2-40B4-BE49-F238E27FC236}">
                <a16:creationId xmlns:a16="http://schemas.microsoft.com/office/drawing/2014/main" id="{50153DB3-D99B-C68B-CE22-22C0F9809E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4184EE-EB4A-260B-EE13-712DC48A0007}"/>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4085774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F64BA-2D91-3EE3-E0E4-05B5A3A32F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419185-3324-799C-84F2-1B8942F4D9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FFF1C42-63B9-8354-E4CB-965B49301A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B8881-3244-9EDE-545A-1A032A73BE8A}"/>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6" name="Footer Placeholder 5">
            <a:extLst>
              <a:ext uri="{FF2B5EF4-FFF2-40B4-BE49-F238E27FC236}">
                <a16:creationId xmlns:a16="http://schemas.microsoft.com/office/drawing/2014/main" id="{AFFA2688-9900-E997-FD63-0467BECC69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A19825-8939-EB15-B183-B220FFE90AE2}"/>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2758251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07885-BD1A-6FB9-EEAC-F19B606EA48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CF6051-11C1-5467-CABA-FA838E5B7C0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4E2822-3A91-E97F-78D3-0951CC042D02}"/>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5" name="Footer Placeholder 4">
            <a:extLst>
              <a:ext uri="{FF2B5EF4-FFF2-40B4-BE49-F238E27FC236}">
                <a16:creationId xmlns:a16="http://schemas.microsoft.com/office/drawing/2014/main" id="{F41AAD4D-5172-815F-AB8A-DFFE59A8A2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93C35A-B25E-2ADD-582C-FF5E65446229}"/>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3098739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B77207-DB77-0744-A698-419348A700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A5B8B0-2DE2-8073-7FC4-A083C28974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1012EA-9892-A676-CFEA-AE4616C00A16}"/>
              </a:ext>
            </a:extLst>
          </p:cNvPr>
          <p:cNvSpPr>
            <a:spLocks noGrp="1"/>
          </p:cNvSpPr>
          <p:nvPr>
            <p:ph type="dt" sz="half" idx="10"/>
          </p:nvPr>
        </p:nvSpPr>
        <p:spPr/>
        <p:txBody>
          <a:bodyPr/>
          <a:lstStyle/>
          <a:p>
            <a:fld id="{5EF26B0C-D7E4-4F98-BBBD-CB008B004400}" type="datetimeFigureOut">
              <a:rPr lang="en-GB" smtClean="0"/>
              <a:t>30/06/2022</a:t>
            </a:fld>
            <a:endParaRPr lang="en-GB"/>
          </a:p>
        </p:txBody>
      </p:sp>
      <p:sp>
        <p:nvSpPr>
          <p:cNvPr id="5" name="Footer Placeholder 4">
            <a:extLst>
              <a:ext uri="{FF2B5EF4-FFF2-40B4-BE49-F238E27FC236}">
                <a16:creationId xmlns:a16="http://schemas.microsoft.com/office/drawing/2014/main" id="{6C0081BF-4C1A-5E80-43D3-E6D66490AD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32A6F1-D3FB-DE8F-A09D-3EFCDA06D5E1}"/>
              </a:ext>
            </a:extLst>
          </p:cNvPr>
          <p:cNvSpPr>
            <a:spLocks noGrp="1"/>
          </p:cNvSpPr>
          <p:nvPr>
            <p:ph type="sldNum" sz="quarter" idx="12"/>
          </p:nvPr>
        </p:nvSpPr>
        <p:spPr/>
        <p:txBody>
          <a:bodyPr/>
          <a:lstStyle/>
          <a:p>
            <a:fld id="{830649CF-558D-4346-AFA3-F38E4FB0F1A1}" type="slidenum">
              <a:rPr lang="en-GB" smtClean="0"/>
              <a:t>‹#›</a:t>
            </a:fld>
            <a:endParaRPr lang="en-GB"/>
          </a:p>
        </p:txBody>
      </p:sp>
    </p:spTree>
    <p:extLst>
      <p:ext uri="{BB962C8B-B14F-4D97-AF65-F5344CB8AC3E}">
        <p14:creationId xmlns:p14="http://schemas.microsoft.com/office/powerpoint/2010/main" val="3382991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C3107C-AA7C-08C0-82C4-E15C4D0495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BE3B09-5DC1-10F8-D60A-8E23BCAE62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186FC3-E58C-C0A2-E762-BAD9179A6F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F26B0C-D7E4-4F98-BBBD-CB008B004400}" type="datetimeFigureOut">
              <a:rPr lang="en-GB" smtClean="0"/>
              <a:t>30/06/2022</a:t>
            </a:fld>
            <a:endParaRPr lang="en-GB"/>
          </a:p>
        </p:txBody>
      </p:sp>
      <p:sp>
        <p:nvSpPr>
          <p:cNvPr id="5" name="Footer Placeholder 4">
            <a:extLst>
              <a:ext uri="{FF2B5EF4-FFF2-40B4-BE49-F238E27FC236}">
                <a16:creationId xmlns:a16="http://schemas.microsoft.com/office/drawing/2014/main" id="{527266EE-58FE-862A-9CF5-BE702DA04E6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A905334-46AA-2002-E778-9A3361AA3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0649CF-558D-4346-AFA3-F38E4FB0F1A1}" type="slidenum">
              <a:rPr lang="en-GB" smtClean="0"/>
              <a:t>‹#›</a:t>
            </a:fld>
            <a:endParaRPr lang="en-GB"/>
          </a:p>
        </p:txBody>
      </p:sp>
    </p:spTree>
    <p:extLst>
      <p:ext uri="{BB962C8B-B14F-4D97-AF65-F5344CB8AC3E}">
        <p14:creationId xmlns:p14="http://schemas.microsoft.com/office/powerpoint/2010/main" val="95567725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1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10" Type="http://schemas.openxmlformats.org/officeDocument/2006/relationships/image" Target="../media/image34.jpeg"/><Relationship Id="rId4" Type="http://schemas.openxmlformats.org/officeDocument/2006/relationships/image" Target="../media/image28.jpeg"/><Relationship Id="rId9" Type="http://schemas.openxmlformats.org/officeDocument/2006/relationships/image" Target="../media/image3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8">
            <a:extLst>
              <a:ext uri="{FF2B5EF4-FFF2-40B4-BE49-F238E27FC236}">
                <a16:creationId xmlns:a16="http://schemas.microsoft.com/office/drawing/2014/main" id="{C0B27210-D0CA-4654-B3E3-9ABB4F178EA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746628" y="1783959"/>
            <a:ext cx="4645250" cy="2889114"/>
          </a:xfrm>
        </p:spPr>
        <p:txBody>
          <a:bodyPr anchor="b">
            <a:normAutofit/>
          </a:bodyPr>
          <a:lstStyle/>
          <a:p>
            <a:pPr algn="l"/>
            <a:r>
              <a:rPr lang="en-GB">
                <a:solidFill>
                  <a:schemeClr val="bg1"/>
                </a:solidFill>
              </a:rPr>
              <a:t>Preston Primary School</a:t>
            </a:r>
          </a:p>
        </p:txBody>
      </p:sp>
      <p:sp>
        <p:nvSpPr>
          <p:cNvPr id="3" name="Subtitle 2"/>
          <p:cNvSpPr>
            <a:spLocks noGrp="1"/>
          </p:cNvSpPr>
          <p:nvPr>
            <p:ph type="subTitle" idx="1"/>
          </p:nvPr>
        </p:nvSpPr>
        <p:spPr>
          <a:xfrm>
            <a:off x="6746627" y="4750893"/>
            <a:ext cx="4645250" cy="1147863"/>
          </a:xfrm>
        </p:spPr>
        <p:txBody>
          <a:bodyPr anchor="t">
            <a:normAutofit fontScale="92500"/>
          </a:bodyPr>
          <a:lstStyle/>
          <a:p>
            <a:pPr algn="l"/>
            <a:r>
              <a:rPr lang="en-GB" sz="3200" dirty="0">
                <a:solidFill>
                  <a:schemeClr val="bg1"/>
                </a:solidFill>
              </a:rPr>
              <a:t>Welcome</a:t>
            </a:r>
          </a:p>
          <a:p>
            <a:pPr algn="l"/>
            <a:r>
              <a:rPr lang="en-GB" sz="3200" dirty="0">
                <a:solidFill>
                  <a:schemeClr val="bg1"/>
                </a:solidFill>
              </a:rPr>
              <a:t>Information for new parents </a:t>
            </a:r>
          </a:p>
        </p:txBody>
      </p:sp>
      <p:sp>
        <p:nvSpPr>
          <p:cNvPr id="12"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2">
            <a:extLst>
              <a:ext uri="{FF2B5EF4-FFF2-40B4-BE49-F238E27FC236}">
                <a16:creationId xmlns:a16="http://schemas.microsoft.com/office/drawing/2014/main" id="{70B66945-4967-4040-926D-DCA44313CD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C52C9D1-0068-C289-50CA-5BA47AE82AD4}"/>
              </a:ext>
            </a:extLst>
          </p:cNvPr>
          <p:cNvPicPr>
            <a:picLocks noChangeAspect="1"/>
          </p:cNvPicPr>
          <p:nvPr/>
        </p:nvPicPr>
        <p:blipFill>
          <a:blip r:embed="rId2"/>
          <a:stretch>
            <a:fillRect/>
          </a:stretch>
        </p:blipFill>
        <p:spPr>
          <a:xfrm>
            <a:off x="419382" y="720993"/>
            <a:ext cx="4047843" cy="4047843"/>
          </a:xfrm>
          <a:prstGeom prst="rect">
            <a:avLst/>
          </a:prstGeom>
        </p:spPr>
      </p:pic>
    </p:spTree>
    <p:extLst>
      <p:ext uri="{BB962C8B-B14F-4D97-AF65-F5344CB8AC3E}">
        <p14:creationId xmlns:p14="http://schemas.microsoft.com/office/powerpoint/2010/main" val="3600400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10">
            <a:extLst>
              <a:ext uri="{FF2B5EF4-FFF2-40B4-BE49-F238E27FC236}">
                <a16:creationId xmlns:a16="http://schemas.microsoft.com/office/drawing/2014/main" id="{6753252F-4873-4F63-801D-CC719279A7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12">
            <a:extLst>
              <a:ext uri="{FF2B5EF4-FFF2-40B4-BE49-F238E27FC236}">
                <a16:creationId xmlns:a16="http://schemas.microsoft.com/office/drawing/2014/main" id="{047C8CCB-F95D-4249-92DD-651249D353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373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person smiling for the camera&#10;&#10;Description automatically generated with low confidence"/>
          <p:cNvPicPr>
            <a:picLocks noChangeAspect="1"/>
          </p:cNvPicPr>
          <p:nvPr/>
        </p:nvPicPr>
        <p:blipFill>
          <a:blip r:embed="rId3"/>
          <a:stretch>
            <a:fillRect/>
          </a:stretch>
        </p:blipFill>
        <p:spPr>
          <a:xfrm>
            <a:off x="9750888" y="779936"/>
            <a:ext cx="1625878" cy="2326105"/>
          </a:xfrm>
          <a:prstGeom prst="rect">
            <a:avLst/>
          </a:prstGeom>
        </p:spPr>
      </p:pic>
      <p:pic>
        <p:nvPicPr>
          <p:cNvPr id="4" name="Content Placeholder 3" descr="Graphical user interface, website&#10;&#10;Description automatically generated"/>
          <p:cNvPicPr>
            <a:picLocks noGrp="1" noChangeAspect="1"/>
          </p:cNvPicPr>
          <p:nvPr>
            <p:ph idx="1"/>
          </p:nvPr>
        </p:nvPicPr>
        <p:blipFill rotWithShape="1">
          <a:blip r:embed="rId4"/>
          <a:srcRect l="38283" t="19244" r="39632" b="23428"/>
          <a:stretch/>
        </p:blipFill>
        <p:spPr>
          <a:xfrm>
            <a:off x="7422040" y="601141"/>
            <a:ext cx="1640754" cy="2408403"/>
          </a:xfrm>
          <a:prstGeom prst="rect">
            <a:avLst/>
          </a:prstGeom>
        </p:spPr>
      </p:pic>
      <p:sp>
        <p:nvSpPr>
          <p:cNvPr id="2" name="Title 1"/>
          <p:cNvSpPr>
            <a:spLocks noGrp="1"/>
          </p:cNvSpPr>
          <p:nvPr>
            <p:ph type="title"/>
          </p:nvPr>
        </p:nvSpPr>
        <p:spPr>
          <a:xfrm>
            <a:off x="1162423" y="1654907"/>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dirty="0">
                <a:solidFill>
                  <a:srgbClr val="FFFFFF"/>
                </a:solidFill>
              </a:rPr>
              <a:t>People you’ll see around the school to begin with</a:t>
            </a:r>
            <a:endParaRPr lang="en-US" sz="2600" kern="1200" dirty="0">
              <a:solidFill>
                <a:srgbClr val="FFFFFF"/>
              </a:solidFill>
              <a:latin typeface="+mj-lt"/>
              <a:ea typeface="+mj-ea"/>
              <a:cs typeface="+mj-cs"/>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5971" y="201294"/>
            <a:ext cx="2881078" cy="2199877"/>
          </a:xfrm>
          <a:prstGeom prst="rect">
            <a:avLst/>
          </a:prstGeom>
        </p:spPr>
      </p:pic>
      <p:sp>
        <p:nvSpPr>
          <p:cNvPr id="10" name="TextBox 9"/>
          <p:cNvSpPr txBox="1"/>
          <p:nvPr/>
        </p:nvSpPr>
        <p:spPr>
          <a:xfrm>
            <a:off x="4182214" y="2417799"/>
            <a:ext cx="20614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a:t>
            </a:r>
            <a:r>
              <a:rPr kumimoji="0" lang="en-GB" sz="1800" b="0" i="0" u="none" strike="noStrike" kern="1200" cap="none" spc="0" normalizeH="0" baseline="0" noProof="0" dirty="0" err="1" smtClean="0">
                <a:ln>
                  <a:noFill/>
                </a:ln>
                <a:solidFill>
                  <a:prstClr val="black"/>
                </a:solidFill>
                <a:effectLst/>
                <a:uLnTx/>
                <a:uFillTx/>
                <a:latin typeface="Calibri" panose="020F0502020204030204"/>
                <a:ea typeface="+mn-ea"/>
                <a:cs typeface="+mn-cs"/>
              </a:rPr>
              <a:t>Luitingh</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7478217" y="3077316"/>
            <a:ext cx="20614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Gittings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p:cNvSpPr txBox="1"/>
          <p:nvPr/>
        </p:nvSpPr>
        <p:spPr>
          <a:xfrm>
            <a:off x="9750888" y="3106041"/>
            <a:ext cx="20614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a:t>
            </a:r>
            <a:r>
              <a:rPr kumimoji="0" lang="en-GB" sz="1800" b="0" i="0" u="none" strike="noStrike" kern="1200" cap="none" spc="0" normalizeH="0" baseline="0" noProof="0" dirty="0" err="1" smtClean="0">
                <a:ln>
                  <a:noFill/>
                </a:ln>
                <a:solidFill>
                  <a:prstClr val="black"/>
                </a:solidFill>
                <a:effectLst/>
                <a:uLnTx/>
                <a:uFillTx/>
                <a:latin typeface="Calibri" panose="020F0502020204030204"/>
                <a:ea typeface="+mn-ea"/>
                <a:cs typeface="+mn-cs"/>
              </a:rPr>
              <a:t>Bithrey</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p:cNvSpPr txBox="1"/>
          <p:nvPr/>
        </p:nvSpPr>
        <p:spPr>
          <a:xfrm>
            <a:off x="3888676" y="5649757"/>
            <a:ext cx="20614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Groves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p:cNvPicPr>
            <a:picLocks noChangeAspect="1"/>
          </p:cNvPicPr>
          <p:nvPr/>
        </p:nvPicPr>
        <p:blipFill rotWithShape="1">
          <a:blip r:embed="rId6"/>
          <a:srcRect l="37703" t="27893" r="38479" b="25612"/>
          <a:stretch/>
        </p:blipFill>
        <p:spPr>
          <a:xfrm>
            <a:off x="3669591" y="3009544"/>
            <a:ext cx="1668788" cy="2606151"/>
          </a:xfrm>
          <a:prstGeom prst="rect">
            <a:avLst/>
          </a:prstGeom>
        </p:spPr>
      </p:pic>
      <p:pic>
        <p:nvPicPr>
          <p:cNvPr id="16" name="Picture 15"/>
          <p:cNvPicPr>
            <a:picLocks noChangeAspect="1"/>
          </p:cNvPicPr>
          <p:nvPr/>
        </p:nvPicPr>
        <p:blipFill rotWithShape="1">
          <a:blip r:embed="rId7"/>
          <a:srcRect l="36588" t="27006" r="37872" b="25485"/>
          <a:stretch/>
        </p:blipFill>
        <p:spPr>
          <a:xfrm>
            <a:off x="6625878" y="3649561"/>
            <a:ext cx="1592324" cy="2369528"/>
          </a:xfrm>
          <a:prstGeom prst="rect">
            <a:avLst/>
          </a:prstGeom>
        </p:spPr>
      </p:pic>
      <p:sp>
        <p:nvSpPr>
          <p:cNvPr id="17" name="TextBox 16"/>
          <p:cNvSpPr txBox="1"/>
          <p:nvPr/>
        </p:nvSpPr>
        <p:spPr>
          <a:xfrm>
            <a:off x="7001383" y="6058963"/>
            <a:ext cx="20614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a:t>
            </a:r>
            <a:r>
              <a:rPr kumimoji="0" lang="en-GB" sz="1800" b="0" i="0" u="none" strike="noStrike" kern="1200" cap="none" spc="0" normalizeH="0" baseline="0" noProof="0" dirty="0" err="1" smtClean="0">
                <a:ln>
                  <a:noFill/>
                </a:ln>
                <a:solidFill>
                  <a:prstClr val="black"/>
                </a:solidFill>
                <a:effectLst/>
                <a:uLnTx/>
                <a:uFillTx/>
                <a:latin typeface="Calibri" panose="020F0502020204030204"/>
                <a:ea typeface="+mn-ea"/>
                <a:cs typeface="+mn-cs"/>
              </a:rPr>
              <a:t>Trott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rotWithShape="1">
          <a:blip r:embed="rId8"/>
          <a:srcRect l="39174" t="22640" r="39732" b="19435"/>
          <a:stretch/>
        </p:blipFill>
        <p:spPr>
          <a:xfrm>
            <a:off x="9292371" y="3647195"/>
            <a:ext cx="1489222" cy="2300318"/>
          </a:xfrm>
          <a:prstGeom prst="rect">
            <a:avLst/>
          </a:prstGeom>
        </p:spPr>
      </p:pic>
      <p:sp>
        <p:nvSpPr>
          <p:cNvPr id="18" name="TextBox 17"/>
          <p:cNvSpPr txBox="1"/>
          <p:nvPr/>
        </p:nvSpPr>
        <p:spPr>
          <a:xfrm>
            <a:off x="9315355" y="6063811"/>
            <a:ext cx="20614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Calibri" panose="020F0502020204030204"/>
                <a:ea typeface="+mn-ea"/>
                <a:cs typeface="+mn-cs"/>
              </a:rPr>
              <a:t>Mrs Dyer</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6472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1">
            <a:extLst>
              <a:ext uri="{FF2B5EF4-FFF2-40B4-BE49-F238E27FC236}">
                <a16:creationId xmlns:a16="http://schemas.microsoft.com/office/drawing/2014/main" id="{D2B783EE-0239-4717-BBEA-8C9EAC61C8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1" y="345810"/>
            <a:ext cx="5120561" cy="1325563"/>
          </a:xfrm>
        </p:spPr>
        <p:txBody>
          <a:bodyPr>
            <a:normAutofit/>
          </a:bodyPr>
          <a:lstStyle/>
          <a:p>
            <a:r>
              <a:rPr lang="en-GB"/>
              <a:t>EYFS – Chestnut Class</a:t>
            </a:r>
            <a:br>
              <a:rPr lang="en-GB"/>
            </a:br>
            <a:r>
              <a:rPr lang="en-GB"/>
              <a:t>Indoor Provision</a:t>
            </a:r>
          </a:p>
        </p:txBody>
      </p:sp>
      <p:sp>
        <p:nvSpPr>
          <p:cNvPr id="5" name="Content Placeholder 4"/>
          <p:cNvSpPr>
            <a:spLocks noGrp="1"/>
          </p:cNvSpPr>
          <p:nvPr>
            <p:ph idx="1"/>
          </p:nvPr>
        </p:nvSpPr>
        <p:spPr>
          <a:xfrm>
            <a:off x="838201" y="1825625"/>
            <a:ext cx="5092194" cy="4351338"/>
          </a:xfrm>
        </p:spPr>
        <p:txBody>
          <a:bodyPr>
            <a:normAutofit/>
          </a:bodyPr>
          <a:lstStyle/>
          <a:p>
            <a:r>
              <a:rPr lang="en-GB" sz="2000"/>
              <a:t>Chestnut class will come in and self register and answer their question of the day.</a:t>
            </a:r>
          </a:p>
          <a:p>
            <a:r>
              <a:rPr lang="en-GB" sz="2000"/>
              <a:t>The class is set up so that your children can navigate their way around independently.</a:t>
            </a:r>
          </a:p>
          <a:p>
            <a:r>
              <a:rPr lang="en-GB" sz="2000"/>
              <a:t>Our Early Years provision is based on your children’s interests and in Reception, there is a balanced mix of adult-led and child initiated learning. </a:t>
            </a:r>
          </a:p>
          <a:p>
            <a:r>
              <a:rPr lang="en-GB" sz="2000"/>
              <a:t>Independent exploration is an important part of learning and gradually, children will build up the resilience to work for sustained periods of time. </a:t>
            </a:r>
          </a:p>
          <a:p>
            <a:endParaRPr lang="en-GB" sz="2000"/>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descr="A person looking at a cake&#10;&#10;Description automatically generated with low confidence">
            <a:extLst>
              <a:ext uri="{FF2B5EF4-FFF2-40B4-BE49-F238E27FC236}">
                <a16:creationId xmlns:a16="http://schemas.microsoft.com/office/drawing/2014/main" id="{9F5B61AD-C67C-24CC-FA01-C2D7F98861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26" r="19562" b="3"/>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Picture 6" descr="A picture containing indoor&#10;&#10;Description automatically generated">
            <a:extLst>
              <a:ext uri="{FF2B5EF4-FFF2-40B4-BE49-F238E27FC236}">
                <a16:creationId xmlns:a16="http://schemas.microsoft.com/office/drawing/2014/main" id="{87B1762C-8880-1393-BE1B-B8F422A176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865" r="2380"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42445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9">
            <a:extLst>
              <a:ext uri="{FF2B5EF4-FFF2-40B4-BE49-F238E27FC236}">
                <a16:creationId xmlns:a16="http://schemas.microsoft.com/office/drawing/2014/main" id="{5A59F003-E00A-43F9-91DC-CC54E3B874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lanket on the earth">
            <a:extLst>
              <a:ext uri="{FF2B5EF4-FFF2-40B4-BE49-F238E27FC236}">
                <a16:creationId xmlns:a16="http://schemas.microsoft.com/office/drawing/2014/main" id="{3683A193-9D5B-B9F9-C9BA-C8C5FDFBC0B7}"/>
              </a:ext>
            </a:extLst>
          </p:cNvPr>
          <p:cNvPicPr>
            <a:picLocks noChangeAspect="1"/>
          </p:cNvPicPr>
          <p:nvPr/>
        </p:nvPicPr>
        <p:blipFill rotWithShape="1">
          <a:blip r:embed="rId3"/>
          <a:srcRect l="9091" t="23391"/>
          <a:stretch/>
        </p:blipFill>
        <p:spPr>
          <a:xfrm>
            <a:off x="2" y="10"/>
            <a:ext cx="12191695" cy="6857990"/>
          </a:xfrm>
          <a:prstGeom prst="rect">
            <a:avLst/>
          </a:prstGeom>
        </p:spPr>
      </p:pic>
      <p:sp>
        <p:nvSpPr>
          <p:cNvPr id="21" name="Rectangle 11">
            <a:extLst>
              <a:ext uri="{FF2B5EF4-FFF2-40B4-BE49-F238E27FC236}">
                <a16:creationId xmlns:a16="http://schemas.microsoft.com/office/drawing/2014/main" id="{D74A4382-E3AD-430A-9A1F-DFA3E0E77A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04553" y="3091928"/>
            <a:ext cx="9078562" cy="2387600"/>
          </a:xfrm>
        </p:spPr>
        <p:txBody>
          <a:bodyPr vert="horz" lIns="91440" tIns="45720" rIns="91440" bIns="45720" rtlCol="0" anchor="b">
            <a:normAutofit/>
          </a:bodyPr>
          <a:lstStyle/>
          <a:p>
            <a:r>
              <a:rPr lang="en-US" sz="5100"/>
              <a:t>EYFS</a:t>
            </a:r>
            <a:br>
              <a:rPr lang="en-US" sz="5100"/>
            </a:br>
            <a:r>
              <a:rPr lang="en-US" sz="5100"/>
              <a:t>Outdoor Provision – Our fabulous natural learning environment</a:t>
            </a:r>
          </a:p>
        </p:txBody>
      </p:sp>
      <p:sp>
        <p:nvSpPr>
          <p:cNvPr id="22" name="Rectangle: Rounded Corners 13">
            <a:extLst>
              <a:ext uri="{FF2B5EF4-FFF2-40B4-BE49-F238E27FC236}">
                <a16:creationId xmlns:a16="http://schemas.microsoft.com/office/drawing/2014/main" id="{79F40191-0F44-4FD1-82CC-ACB507C14B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743377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 name="Rectangle 13">
            <a:extLst>
              <a:ext uri="{FF2B5EF4-FFF2-40B4-BE49-F238E27FC236}">
                <a16:creationId xmlns:a16="http://schemas.microsoft.com/office/drawing/2014/main" id="{4841EA57-DEA6-4BE9-B11E-1FBCC76BE1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people&#10;&#10;Description automatically generated">
            <a:extLst>
              <a:ext uri="{FF2B5EF4-FFF2-40B4-BE49-F238E27FC236}">
                <a16:creationId xmlns:a16="http://schemas.microsoft.com/office/drawing/2014/main" id="{5DE304E3-F47D-5305-D050-9356EEBDFEA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3981" r="-3" b="27373"/>
          <a:stretch/>
        </p:blipFill>
        <p:spPr>
          <a:xfrm>
            <a:off x="5926240" y="10"/>
            <a:ext cx="6265758" cy="2285990"/>
          </a:xfrm>
          <a:custGeom>
            <a:avLst/>
            <a:gdLst/>
            <a:ahLst/>
            <a:cxnLst/>
            <a:rect l="l" t="t" r="r" b="b"/>
            <a:pathLst>
              <a:path w="6265758" h="2286000">
                <a:moveTo>
                  <a:pt x="0" y="0"/>
                </a:moveTo>
                <a:lnTo>
                  <a:pt x="6265758" y="0"/>
                </a:lnTo>
                <a:lnTo>
                  <a:pt x="6265758" y="2286000"/>
                </a:lnTo>
                <a:lnTo>
                  <a:pt x="1062168" y="2286000"/>
                </a:lnTo>
                <a:lnTo>
                  <a:pt x="790683" y="1700078"/>
                </a:lnTo>
                <a:lnTo>
                  <a:pt x="787725" y="1700078"/>
                </a:lnTo>
                <a:close/>
              </a:path>
            </a:pathLst>
          </a:custGeom>
        </p:spPr>
      </p:pic>
      <p:pic>
        <p:nvPicPr>
          <p:cNvPr id="9" name="Picture 8" descr="A group of people writing on a chalkboard&#10;&#10;Description automatically generated with medium confidence">
            <a:extLst>
              <a:ext uri="{FF2B5EF4-FFF2-40B4-BE49-F238E27FC236}">
                <a16:creationId xmlns:a16="http://schemas.microsoft.com/office/drawing/2014/main" id="{6ED70A40-C2F9-1741-CA09-2B818AE516E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8003" b="23423"/>
          <a:stretch/>
        </p:blipFill>
        <p:spPr>
          <a:xfrm>
            <a:off x="6988408" y="2286000"/>
            <a:ext cx="5203590" cy="2286000"/>
          </a:xfrm>
          <a:custGeom>
            <a:avLst/>
            <a:gdLst/>
            <a:ahLst/>
            <a:cxnLst/>
            <a:rect l="l" t="t" r="r" b="b"/>
            <a:pathLst>
              <a:path w="5203590" h="2286000">
                <a:moveTo>
                  <a:pt x="0" y="0"/>
                </a:moveTo>
                <a:lnTo>
                  <a:pt x="5203590" y="0"/>
                </a:lnTo>
                <a:lnTo>
                  <a:pt x="5203590" y="2286000"/>
                </a:lnTo>
                <a:lnTo>
                  <a:pt x="1059212" y="2286000"/>
                </a:lnTo>
                <a:lnTo>
                  <a:pt x="925708" y="1997870"/>
                </a:lnTo>
                <a:lnTo>
                  <a:pt x="925707" y="1997870"/>
                </a:lnTo>
                <a:close/>
              </a:path>
            </a:pathLst>
          </a:custGeom>
        </p:spPr>
      </p:pic>
      <p:pic>
        <p:nvPicPr>
          <p:cNvPr id="7" name="Picture 6" descr="A picture containing grass, floor, child, person&#10;&#10;Description automatically generated">
            <a:extLst>
              <a:ext uri="{FF2B5EF4-FFF2-40B4-BE49-F238E27FC236}">
                <a16:creationId xmlns:a16="http://schemas.microsoft.com/office/drawing/2014/main" id="{60C6AD42-4590-3774-FC9D-9FE76E74D7E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081" b="18374"/>
          <a:stretch/>
        </p:blipFill>
        <p:spPr>
          <a:xfrm>
            <a:off x="8047618" y="4572000"/>
            <a:ext cx="4144382" cy="2286000"/>
          </a:xfrm>
          <a:custGeom>
            <a:avLst/>
            <a:gdLst/>
            <a:ahLst/>
            <a:cxnLst/>
            <a:rect l="l" t="t" r="r" b="b"/>
            <a:pathLst>
              <a:path w="4144382" h="2286000">
                <a:moveTo>
                  <a:pt x="0" y="0"/>
                </a:moveTo>
                <a:lnTo>
                  <a:pt x="4144382" y="0"/>
                </a:lnTo>
                <a:lnTo>
                  <a:pt x="4144382" y="2286000"/>
                </a:lnTo>
                <a:lnTo>
                  <a:pt x="1054581" y="2286000"/>
                </a:lnTo>
                <a:lnTo>
                  <a:pt x="1054581" y="2285999"/>
                </a:lnTo>
                <a:lnTo>
                  <a:pt x="1059211" y="2285999"/>
                </a:lnTo>
                <a:close/>
              </a:path>
            </a:pathLst>
          </a:custGeom>
        </p:spPr>
      </p:pic>
      <p:sp>
        <p:nvSpPr>
          <p:cNvPr id="47" name="Freeform 15">
            <a:extLst>
              <a:ext uri="{FF2B5EF4-FFF2-40B4-BE49-F238E27FC236}">
                <a16:creationId xmlns:a16="http://schemas.microsoft.com/office/drawing/2014/main" id="{A26922E4-CEB0-4BFE-BAD1-403E6A417D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0203" cy="6858000"/>
          </a:xfrm>
          <a:custGeom>
            <a:avLst/>
            <a:gdLst>
              <a:gd name="connsiteX0" fmla="*/ 0 w 9590203"/>
              <a:gd name="connsiteY0" fmla="*/ 0 h 6858000"/>
              <a:gd name="connsiteX1" fmla="*/ 6414049 w 9590203"/>
              <a:gd name="connsiteY1" fmla="*/ 0 h 6858000"/>
              <a:gd name="connsiteX2" fmla="*/ 9590203 w 9590203"/>
              <a:gd name="connsiteY2" fmla="*/ 6858000 h 6858000"/>
              <a:gd name="connsiteX3" fmla="*/ 0 w 959020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590203" h="6858000">
                <a:moveTo>
                  <a:pt x="0" y="0"/>
                </a:moveTo>
                <a:lnTo>
                  <a:pt x="6414049" y="0"/>
                </a:lnTo>
                <a:lnTo>
                  <a:pt x="9590203" y="6858000"/>
                </a:lnTo>
                <a:lnTo>
                  <a:pt x="0" y="6858000"/>
                </a:ln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Shape 17">
            <a:extLst>
              <a:ext uri="{FF2B5EF4-FFF2-40B4-BE49-F238E27FC236}">
                <a16:creationId xmlns:a16="http://schemas.microsoft.com/office/drawing/2014/main" id="{0F86758B-3106-4324-A03D-67715F7F1A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02664" cy="6858000"/>
          </a:xfrm>
          <a:custGeom>
            <a:avLst/>
            <a:gdLst>
              <a:gd name="connsiteX0" fmla="*/ 0 w 9102664"/>
              <a:gd name="connsiteY0" fmla="*/ 0 h 6858000"/>
              <a:gd name="connsiteX1" fmla="*/ 5926510 w 9102664"/>
              <a:gd name="connsiteY1" fmla="*/ 0 h 6858000"/>
              <a:gd name="connsiteX2" fmla="*/ 9102664 w 9102664"/>
              <a:gd name="connsiteY2" fmla="*/ 6858000 h 6858000"/>
              <a:gd name="connsiteX3" fmla="*/ 0 w 910266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102664" h="6858000">
                <a:moveTo>
                  <a:pt x="0" y="0"/>
                </a:moveTo>
                <a:lnTo>
                  <a:pt x="5926510" y="0"/>
                </a:lnTo>
                <a:lnTo>
                  <a:pt x="9102664" y="6858000"/>
                </a:lnTo>
                <a:lnTo>
                  <a:pt x="0" y="685800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19CBAEE-C0A0-1723-53F2-2B31014CCC13}"/>
              </a:ext>
            </a:extLst>
          </p:cNvPr>
          <p:cNvSpPr>
            <a:spLocks noGrp="1"/>
          </p:cNvSpPr>
          <p:nvPr>
            <p:ph type="title"/>
          </p:nvPr>
        </p:nvSpPr>
        <p:spPr>
          <a:xfrm>
            <a:off x="838200" y="365125"/>
            <a:ext cx="5088040" cy="1325563"/>
          </a:xfrm>
        </p:spPr>
        <p:txBody>
          <a:bodyPr>
            <a:normAutofit/>
          </a:bodyPr>
          <a:lstStyle/>
          <a:p>
            <a:r>
              <a:rPr lang="en-GB" sz="4000">
                <a:solidFill>
                  <a:srgbClr val="000000"/>
                </a:solidFill>
              </a:rPr>
              <a:t>EYFS – Chestnut Class</a:t>
            </a:r>
            <a:br>
              <a:rPr lang="en-GB" sz="4000">
                <a:solidFill>
                  <a:srgbClr val="000000"/>
                </a:solidFill>
              </a:rPr>
            </a:br>
            <a:r>
              <a:rPr lang="en-GB" sz="4000">
                <a:solidFill>
                  <a:srgbClr val="000000"/>
                </a:solidFill>
              </a:rPr>
              <a:t>outdoor Provision</a:t>
            </a:r>
          </a:p>
        </p:txBody>
      </p:sp>
      <p:sp>
        <p:nvSpPr>
          <p:cNvPr id="3" name="Content Placeholder 2">
            <a:extLst>
              <a:ext uri="{FF2B5EF4-FFF2-40B4-BE49-F238E27FC236}">
                <a16:creationId xmlns:a16="http://schemas.microsoft.com/office/drawing/2014/main" id="{73E270A9-EBE1-6AFC-5FB9-36095348AC5E}"/>
              </a:ext>
            </a:extLst>
          </p:cNvPr>
          <p:cNvSpPr>
            <a:spLocks noGrp="1"/>
          </p:cNvSpPr>
          <p:nvPr>
            <p:ph idx="1"/>
          </p:nvPr>
        </p:nvSpPr>
        <p:spPr>
          <a:xfrm>
            <a:off x="838200" y="2021249"/>
            <a:ext cx="5707565" cy="4155713"/>
          </a:xfrm>
        </p:spPr>
        <p:txBody>
          <a:bodyPr>
            <a:normAutofit/>
          </a:bodyPr>
          <a:lstStyle/>
          <a:p>
            <a:r>
              <a:rPr lang="en-GB" sz="2000" dirty="0">
                <a:solidFill>
                  <a:srgbClr val="000000"/>
                </a:solidFill>
              </a:rPr>
              <a:t>We have an extensive outdoor environment to enrich your child’s learning here at Preston</a:t>
            </a:r>
          </a:p>
          <a:p>
            <a:r>
              <a:rPr lang="en-GB" sz="2000" dirty="0">
                <a:solidFill>
                  <a:srgbClr val="000000"/>
                </a:solidFill>
              </a:rPr>
              <a:t>Chestnut have their own designated outside area in which they can use as part of their learning, this includes opportunities for investigative learning, as well as developing gross motor skills such as climbing.  We use this in all weathers, as it is an undercover area.</a:t>
            </a:r>
          </a:p>
          <a:p>
            <a:r>
              <a:rPr lang="en-GB" sz="2000" dirty="0">
                <a:solidFill>
                  <a:srgbClr val="000000"/>
                </a:solidFill>
              </a:rPr>
              <a:t>We also make good use of the wider school environment such as the pond, the outdoor classroom and the playground to ride our balance bikes and scooters.</a:t>
            </a:r>
          </a:p>
          <a:p>
            <a:endParaRPr lang="en-GB" sz="2000" dirty="0">
              <a:solidFill>
                <a:srgbClr val="000000"/>
              </a:solidFill>
            </a:endParaRPr>
          </a:p>
          <a:p>
            <a:endParaRPr lang="en-GB" sz="2000" dirty="0">
              <a:solidFill>
                <a:srgbClr val="000000"/>
              </a:solidFill>
            </a:endParaRPr>
          </a:p>
        </p:txBody>
      </p:sp>
    </p:spTree>
    <p:extLst>
      <p:ext uri="{BB962C8B-B14F-4D97-AF65-F5344CB8AC3E}">
        <p14:creationId xmlns:p14="http://schemas.microsoft.com/office/powerpoint/2010/main" val="2814440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8">
            <a:extLst>
              <a:ext uri="{FF2B5EF4-FFF2-40B4-BE49-F238E27FC236}">
                <a16:creationId xmlns:a16="http://schemas.microsoft.com/office/drawing/2014/main" id="{2C61293E-6EBE-43EF-A52C-9BEBFD7679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E06020-F283-BF36-8B08-73256648F7E4}"/>
              </a:ext>
            </a:extLst>
          </p:cNvPr>
          <p:cNvSpPr>
            <a:spLocks noGrp="1"/>
          </p:cNvSpPr>
          <p:nvPr>
            <p:ph type="title"/>
          </p:nvPr>
        </p:nvSpPr>
        <p:spPr>
          <a:xfrm>
            <a:off x="5297762" y="329184"/>
            <a:ext cx="6251110" cy="1783080"/>
          </a:xfrm>
        </p:spPr>
        <p:txBody>
          <a:bodyPr anchor="b">
            <a:normAutofit/>
          </a:bodyPr>
          <a:lstStyle/>
          <a:p>
            <a:r>
              <a:rPr lang="en-GB" sz="5400"/>
              <a:t>Nature School</a:t>
            </a:r>
          </a:p>
        </p:txBody>
      </p:sp>
      <p:pic>
        <p:nvPicPr>
          <p:cNvPr id="4" name="Picture 3">
            <a:extLst>
              <a:ext uri="{FF2B5EF4-FFF2-40B4-BE49-F238E27FC236}">
                <a16:creationId xmlns:a16="http://schemas.microsoft.com/office/drawing/2014/main" id="{876BA510-B51F-9BD1-891E-FFCEE281E3E4}"/>
              </a:ext>
            </a:extLst>
          </p:cNvPr>
          <p:cNvPicPr>
            <a:picLocks noChangeAspect="1"/>
          </p:cNvPicPr>
          <p:nvPr/>
        </p:nvPicPr>
        <p:blipFill rotWithShape="1">
          <a:blip r:embed="rId3"/>
          <a:srcRect l="14001" r="1808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3" name="sketchy line">
            <a:extLst>
              <a:ext uri="{FF2B5EF4-FFF2-40B4-BE49-F238E27FC236}">
                <a16:creationId xmlns:a16="http://schemas.microsoft.com/office/drawing/2014/main" id="{21540236-BFD5-4A9D-8840-4703E7F768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EC63AE7-991E-AEF9-B2F9-0B6B3D73CDA3}"/>
              </a:ext>
            </a:extLst>
          </p:cNvPr>
          <p:cNvSpPr>
            <a:spLocks noGrp="1"/>
          </p:cNvSpPr>
          <p:nvPr>
            <p:ph idx="1"/>
          </p:nvPr>
        </p:nvSpPr>
        <p:spPr>
          <a:xfrm>
            <a:off x="5297762" y="2706624"/>
            <a:ext cx="6251110" cy="3483864"/>
          </a:xfrm>
        </p:spPr>
        <p:txBody>
          <a:bodyPr>
            <a:normAutofit/>
          </a:bodyPr>
          <a:lstStyle/>
          <a:p>
            <a:r>
              <a:rPr lang="en-GB" sz="2000" dirty="0" smtClean="0"/>
              <a:t>The </a:t>
            </a:r>
            <a:r>
              <a:rPr lang="en-GB" sz="2000" dirty="0"/>
              <a:t>aim of these sessions is for children to develop resilience, confidence and independence in a natural and creative environment.</a:t>
            </a:r>
          </a:p>
          <a:p>
            <a:r>
              <a:rPr lang="en-GB" sz="2000" dirty="0"/>
              <a:t>Children will need to keep in </a:t>
            </a:r>
            <a:r>
              <a:rPr lang="en-GB" sz="2000" dirty="0" smtClean="0"/>
              <a:t>school:</a:t>
            </a:r>
            <a:r>
              <a:rPr lang="en-GB" sz="2000" b="1" dirty="0" smtClean="0"/>
              <a:t> </a:t>
            </a:r>
            <a:r>
              <a:rPr lang="en-GB" sz="2000" b="1" dirty="0"/>
              <a:t>named wellies and waterproof outerwear.</a:t>
            </a:r>
          </a:p>
          <a:p>
            <a:r>
              <a:rPr lang="en-GB" sz="2000" dirty="0"/>
              <a:t>These sessions will be tailored to the children's interests and activities will therefore be based on </a:t>
            </a:r>
            <a:r>
              <a:rPr lang="en-GB" sz="2000" dirty="0" smtClean="0"/>
              <a:t>what they </a:t>
            </a:r>
            <a:r>
              <a:rPr lang="en-GB" sz="2000" dirty="0"/>
              <a:t>are inspired by.</a:t>
            </a:r>
          </a:p>
        </p:txBody>
      </p:sp>
    </p:spTree>
    <p:extLst>
      <p:ext uri="{BB962C8B-B14F-4D97-AF65-F5344CB8AC3E}">
        <p14:creationId xmlns:p14="http://schemas.microsoft.com/office/powerpoint/2010/main" val="15663223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1">
            <a:extLst>
              <a:ext uri="{FF2B5EF4-FFF2-40B4-BE49-F238E27FC236}">
                <a16:creationId xmlns:a16="http://schemas.microsoft.com/office/drawing/2014/main" id="{35F0E358-1E49-4920-80D8-C3D1387088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5" name="Rectangle 13">
            <a:extLst>
              <a:ext uri="{FF2B5EF4-FFF2-40B4-BE49-F238E27FC236}">
                <a16:creationId xmlns:a16="http://schemas.microsoft.com/office/drawing/2014/main" id="{E2D2362D-7010-4036-B9CA-03DFC8EB3B0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5">
            <a:extLst>
              <a:ext uri="{FF2B5EF4-FFF2-40B4-BE49-F238E27FC236}">
                <a16:creationId xmlns:a16="http://schemas.microsoft.com/office/drawing/2014/main" id="{DC85BF5E-2BD6-4E5B-8EA3-420B45BB03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389812" y="0"/>
            <a:ext cx="4802188"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2" name="Title 1"/>
          <p:cNvSpPr>
            <a:spLocks noGrp="1"/>
          </p:cNvSpPr>
          <p:nvPr>
            <p:ph type="title"/>
          </p:nvPr>
        </p:nvSpPr>
        <p:spPr>
          <a:xfrm>
            <a:off x="8016641" y="662400"/>
            <a:ext cx="3410309" cy="1492132"/>
          </a:xfrm>
        </p:spPr>
        <p:txBody>
          <a:bodyPr vert="horz" lIns="91440" tIns="45720" rIns="91440" bIns="45720" rtlCol="0" anchor="t">
            <a:normAutofit/>
          </a:bodyPr>
          <a:lstStyle/>
          <a:p>
            <a:r>
              <a:rPr lang="en-US" kern="1200">
                <a:solidFill>
                  <a:schemeClr val="tx1"/>
                </a:solidFill>
                <a:latin typeface="+mj-lt"/>
                <a:ea typeface="+mj-ea"/>
                <a:cs typeface="+mj-cs"/>
              </a:rPr>
              <a:t>EYFS Curriculum</a:t>
            </a:r>
          </a:p>
        </p:txBody>
      </p:sp>
      <p:sp>
        <p:nvSpPr>
          <p:cNvPr id="19" name="Freeform: Shape 17">
            <a:extLst>
              <a:ext uri="{FF2B5EF4-FFF2-40B4-BE49-F238E27FC236}">
                <a16:creationId xmlns:a16="http://schemas.microsoft.com/office/drawing/2014/main" id="{740D8E28-91B5-42B0-9D6C-B777D8AD90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713579"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p:cNvPicPr>
            <a:picLocks noGrp="1" noChangeAspect="1"/>
          </p:cNvPicPr>
          <p:nvPr>
            <p:ph idx="1"/>
          </p:nvPr>
        </p:nvPicPr>
        <p:blipFill rotWithShape="1">
          <a:blip r:embed="rId2"/>
          <a:srcRect l="50933" t="17032" r="11221" b="18635"/>
          <a:stretch/>
        </p:blipFill>
        <p:spPr>
          <a:xfrm>
            <a:off x="859790" y="643469"/>
            <a:ext cx="5826418" cy="5571062"/>
          </a:xfrm>
          <a:prstGeom prst="rect">
            <a:avLst/>
          </a:prstGeom>
        </p:spPr>
      </p:pic>
      <p:sp>
        <p:nvSpPr>
          <p:cNvPr id="7" name="TextBox 6"/>
          <p:cNvSpPr txBox="1"/>
          <p:nvPr/>
        </p:nvSpPr>
        <p:spPr>
          <a:xfrm>
            <a:off x="8016641" y="2286000"/>
            <a:ext cx="3410309" cy="384480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400">
                <a:solidFill>
                  <a:schemeClr val="tx1">
                    <a:alpha val="60000"/>
                  </a:schemeClr>
                </a:solidFill>
              </a:rPr>
              <a:t>There are 7 main areas of learning in Reception.  Children are working towards their early learning goals and initially your child will mostly be taught through adult-led activates and child initiative learning.</a:t>
            </a:r>
          </a:p>
          <a:p>
            <a:pPr indent="-228600">
              <a:lnSpc>
                <a:spcPct val="90000"/>
              </a:lnSpc>
              <a:spcAft>
                <a:spcPts val="600"/>
              </a:spcAft>
              <a:buFont typeface="Arial" panose="020B0604020202020204" pitchFamily="34" charset="0"/>
              <a:buChar char="•"/>
            </a:pPr>
            <a:endParaRPr lang="en-US" sz="1400">
              <a:solidFill>
                <a:schemeClr val="tx1">
                  <a:alpha val="60000"/>
                </a:schemeClr>
              </a:solidFill>
            </a:endParaRPr>
          </a:p>
          <a:p>
            <a:pPr indent="-228600">
              <a:lnSpc>
                <a:spcPct val="90000"/>
              </a:lnSpc>
              <a:spcAft>
                <a:spcPts val="600"/>
              </a:spcAft>
              <a:buFont typeface="Arial" panose="020B0604020202020204" pitchFamily="34" charset="0"/>
              <a:buChar char="•"/>
            </a:pPr>
            <a:r>
              <a:rPr lang="en-US" sz="1400">
                <a:solidFill>
                  <a:schemeClr val="tx1">
                    <a:alpha val="60000"/>
                  </a:schemeClr>
                </a:solidFill>
              </a:rPr>
              <a:t>The areas of learning are:</a:t>
            </a:r>
          </a:p>
          <a:p>
            <a:pPr marL="285750" indent="-228600">
              <a:lnSpc>
                <a:spcPct val="90000"/>
              </a:lnSpc>
              <a:spcAft>
                <a:spcPts val="600"/>
              </a:spcAft>
              <a:buFont typeface="Arial" panose="020B0604020202020204" pitchFamily="34" charset="0"/>
              <a:buChar char="•"/>
            </a:pPr>
            <a:r>
              <a:rPr lang="en-US" sz="1400">
                <a:solidFill>
                  <a:schemeClr val="tx1">
                    <a:alpha val="60000"/>
                  </a:schemeClr>
                </a:solidFill>
              </a:rPr>
              <a:t>communication and language</a:t>
            </a:r>
          </a:p>
          <a:p>
            <a:pPr marL="285750" indent="-228600">
              <a:lnSpc>
                <a:spcPct val="90000"/>
              </a:lnSpc>
              <a:spcAft>
                <a:spcPts val="600"/>
              </a:spcAft>
              <a:buFont typeface="Arial" panose="020B0604020202020204" pitchFamily="34" charset="0"/>
              <a:buChar char="•"/>
            </a:pPr>
            <a:r>
              <a:rPr lang="en-US" sz="1400">
                <a:solidFill>
                  <a:schemeClr val="tx1">
                    <a:alpha val="60000"/>
                  </a:schemeClr>
                </a:solidFill>
              </a:rPr>
              <a:t>physical development</a:t>
            </a:r>
          </a:p>
          <a:p>
            <a:pPr marL="285750" indent="-228600">
              <a:lnSpc>
                <a:spcPct val="90000"/>
              </a:lnSpc>
              <a:spcAft>
                <a:spcPts val="600"/>
              </a:spcAft>
              <a:buFont typeface="Arial" panose="020B0604020202020204" pitchFamily="34" charset="0"/>
              <a:buChar char="•"/>
            </a:pPr>
            <a:r>
              <a:rPr lang="en-US" sz="1400">
                <a:solidFill>
                  <a:schemeClr val="tx1">
                    <a:alpha val="60000"/>
                  </a:schemeClr>
                </a:solidFill>
              </a:rPr>
              <a:t>personal, social and emotional development</a:t>
            </a:r>
          </a:p>
          <a:p>
            <a:pPr marL="285750" indent="-228600">
              <a:lnSpc>
                <a:spcPct val="90000"/>
              </a:lnSpc>
              <a:spcAft>
                <a:spcPts val="600"/>
              </a:spcAft>
              <a:buFont typeface="Arial" panose="020B0604020202020204" pitchFamily="34" charset="0"/>
              <a:buChar char="•"/>
            </a:pPr>
            <a:r>
              <a:rPr lang="en-US" sz="1400">
                <a:solidFill>
                  <a:schemeClr val="tx1">
                    <a:alpha val="60000"/>
                  </a:schemeClr>
                </a:solidFill>
              </a:rPr>
              <a:t>literacy</a:t>
            </a:r>
          </a:p>
          <a:p>
            <a:pPr marL="285750" indent="-228600">
              <a:lnSpc>
                <a:spcPct val="90000"/>
              </a:lnSpc>
              <a:spcAft>
                <a:spcPts val="600"/>
              </a:spcAft>
              <a:buFont typeface="Arial" panose="020B0604020202020204" pitchFamily="34" charset="0"/>
              <a:buChar char="•"/>
            </a:pPr>
            <a:r>
              <a:rPr lang="en-US" sz="1400">
                <a:solidFill>
                  <a:schemeClr val="tx1">
                    <a:alpha val="60000"/>
                  </a:schemeClr>
                </a:solidFill>
              </a:rPr>
              <a:t>mathematics</a:t>
            </a:r>
          </a:p>
          <a:p>
            <a:pPr marL="285750" indent="-228600">
              <a:lnSpc>
                <a:spcPct val="90000"/>
              </a:lnSpc>
              <a:spcAft>
                <a:spcPts val="600"/>
              </a:spcAft>
              <a:buFont typeface="Arial" panose="020B0604020202020204" pitchFamily="34" charset="0"/>
              <a:buChar char="•"/>
            </a:pPr>
            <a:r>
              <a:rPr lang="en-US" sz="1400">
                <a:solidFill>
                  <a:schemeClr val="tx1">
                    <a:alpha val="60000"/>
                  </a:schemeClr>
                </a:solidFill>
              </a:rPr>
              <a:t>understanding the world</a:t>
            </a:r>
          </a:p>
          <a:p>
            <a:pPr marL="285750" indent="-228600">
              <a:lnSpc>
                <a:spcPct val="90000"/>
              </a:lnSpc>
              <a:spcAft>
                <a:spcPts val="600"/>
              </a:spcAft>
              <a:buFont typeface="Arial" panose="020B0604020202020204" pitchFamily="34" charset="0"/>
              <a:buChar char="•"/>
            </a:pPr>
            <a:r>
              <a:rPr lang="en-US" sz="1400">
                <a:solidFill>
                  <a:schemeClr val="tx1">
                    <a:alpha val="60000"/>
                  </a:schemeClr>
                </a:solidFill>
              </a:rPr>
              <a:t>expressive arts and design</a:t>
            </a:r>
          </a:p>
          <a:p>
            <a:pPr indent="-228600">
              <a:lnSpc>
                <a:spcPct val="90000"/>
              </a:lnSpc>
              <a:spcAft>
                <a:spcPts val="600"/>
              </a:spcAft>
              <a:buFont typeface="Arial" panose="020B0604020202020204" pitchFamily="34" charset="0"/>
              <a:buChar char="•"/>
            </a:pPr>
            <a:endParaRPr lang="en-US" sz="1400">
              <a:solidFill>
                <a:schemeClr val="tx1">
                  <a:alpha val="60000"/>
                </a:schemeClr>
              </a:solidFill>
            </a:endParaRPr>
          </a:p>
        </p:txBody>
      </p:sp>
    </p:spTree>
    <p:extLst>
      <p:ext uri="{BB962C8B-B14F-4D97-AF65-F5344CB8AC3E}">
        <p14:creationId xmlns:p14="http://schemas.microsoft.com/office/powerpoint/2010/main" val="23502560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825AC39-5F85-4CAA-8A81-A1287086B2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95DA4D23-37FC-4B90-8188-F0377C5FF4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4" name="Freeform: Shape 13">
            <a:extLst>
              <a:ext uri="{FF2B5EF4-FFF2-40B4-BE49-F238E27FC236}">
                <a16:creationId xmlns:a16="http://schemas.microsoft.com/office/drawing/2014/main" id="{A7A4B465-FBCC-4CD4-89A1-82992A7B47F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6" name="Freeform: Shape 15">
            <a:extLst>
              <a:ext uri="{FF2B5EF4-FFF2-40B4-BE49-F238E27FC236}">
                <a16:creationId xmlns:a16="http://schemas.microsoft.com/office/drawing/2014/main" id="{909E572F-9CDC-4214-9D42-FF00176495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B822246-F967-7312-8EC4-9A7091E641FA}"/>
              </a:ext>
            </a:extLst>
          </p:cNvPr>
          <p:cNvSpPr>
            <a:spLocks noGrp="1"/>
          </p:cNvSpPr>
          <p:nvPr>
            <p:ph type="title"/>
          </p:nvPr>
        </p:nvSpPr>
        <p:spPr>
          <a:xfrm>
            <a:off x="457201" y="723406"/>
            <a:ext cx="3234018" cy="3826728"/>
          </a:xfrm>
        </p:spPr>
        <p:txBody>
          <a:bodyPr vert="horz" lIns="91440" tIns="45720" rIns="91440" bIns="45720" rtlCol="0" anchor="b">
            <a:normAutofit/>
          </a:bodyPr>
          <a:lstStyle/>
          <a:p>
            <a:pPr algn="ctr"/>
            <a:r>
              <a:rPr lang="en-US" sz="4000" kern="1200" dirty="0">
                <a:solidFill>
                  <a:schemeClr val="tx1"/>
                </a:solidFill>
                <a:latin typeface="+mj-lt"/>
                <a:ea typeface="+mj-ea"/>
                <a:cs typeface="+mj-cs"/>
              </a:rPr>
              <a:t>How will my child learn</a:t>
            </a:r>
            <a:r>
              <a:rPr lang="en-US" sz="4000" kern="1200" dirty="0" smtClean="0">
                <a:solidFill>
                  <a:schemeClr val="tx1"/>
                </a:solidFill>
                <a:latin typeface="+mj-lt"/>
                <a:ea typeface="+mj-ea"/>
                <a:cs typeface="+mj-cs"/>
              </a:rPr>
              <a:t>?</a:t>
            </a:r>
            <a:br>
              <a:rPr lang="en-US" sz="4000" kern="1200" dirty="0" smtClean="0">
                <a:solidFill>
                  <a:schemeClr val="tx1"/>
                </a:solidFill>
                <a:latin typeface="+mj-lt"/>
                <a:ea typeface="+mj-ea"/>
                <a:cs typeface="+mj-cs"/>
              </a:rPr>
            </a:br>
            <a:r>
              <a:rPr lang="en-US" sz="4000" kern="1200" dirty="0">
                <a:solidFill>
                  <a:schemeClr val="tx1"/>
                </a:solidFill>
                <a:latin typeface="+mj-lt"/>
                <a:ea typeface="+mj-ea"/>
                <a:cs typeface="+mj-cs"/>
              </a:rPr>
              <a:t/>
            </a:r>
            <a:br>
              <a:rPr lang="en-US" sz="4000" kern="1200" dirty="0">
                <a:solidFill>
                  <a:schemeClr val="tx1"/>
                </a:solidFill>
                <a:latin typeface="+mj-lt"/>
                <a:ea typeface="+mj-ea"/>
                <a:cs typeface="+mj-cs"/>
              </a:rPr>
            </a:br>
            <a:r>
              <a:rPr lang="en-US" sz="4000" kern="1200" dirty="0">
                <a:solidFill>
                  <a:schemeClr val="tx1"/>
                </a:solidFill>
                <a:latin typeface="+mj-lt"/>
                <a:ea typeface="+mj-ea"/>
                <a:cs typeface="+mj-cs"/>
              </a:rPr>
              <a:t>Characteristics of Effective Learning	</a:t>
            </a:r>
          </a:p>
        </p:txBody>
      </p:sp>
      <p:pic>
        <p:nvPicPr>
          <p:cNvPr id="5" name="Content Placeholder 4">
            <a:extLst>
              <a:ext uri="{FF2B5EF4-FFF2-40B4-BE49-F238E27FC236}">
                <a16:creationId xmlns:a16="http://schemas.microsoft.com/office/drawing/2014/main" id="{DA07BE1C-7902-BCF9-59EC-01C82C851F7E}"/>
              </a:ext>
            </a:extLst>
          </p:cNvPr>
          <p:cNvPicPr>
            <a:picLocks noGrp="1" noChangeAspect="1"/>
          </p:cNvPicPr>
          <p:nvPr>
            <p:ph idx="1"/>
          </p:nvPr>
        </p:nvPicPr>
        <p:blipFill rotWithShape="1">
          <a:blip r:embed="rId2"/>
          <a:srcRect l="6117" t="3075" r="57688" b="15536"/>
          <a:stretch/>
        </p:blipFill>
        <p:spPr>
          <a:xfrm>
            <a:off x="6029662" y="643469"/>
            <a:ext cx="4404518" cy="5571062"/>
          </a:xfrm>
          <a:prstGeom prst="rect">
            <a:avLst/>
          </a:prstGeom>
        </p:spPr>
      </p:pic>
    </p:spTree>
    <p:extLst>
      <p:ext uri="{BB962C8B-B14F-4D97-AF65-F5344CB8AC3E}">
        <p14:creationId xmlns:p14="http://schemas.microsoft.com/office/powerpoint/2010/main" val="207677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E6B3632-31A7-4B9A-9B3B-DAADD1D372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8338" y="728663"/>
            <a:ext cx="2387600" cy="175736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1025" y="728663"/>
            <a:ext cx="2387600" cy="1757363"/>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75300" y="728663"/>
            <a:ext cx="2387600" cy="1757363"/>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8338" y="2551113"/>
            <a:ext cx="2387600" cy="1757363"/>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21025" y="2551113"/>
            <a:ext cx="2387600" cy="1757363"/>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75300" y="2551113"/>
            <a:ext cx="2387600" cy="1757363"/>
          </a:xfrm>
          <a:prstGeom prst="rect">
            <a:avLst/>
          </a:prstGeom>
        </p:spPr>
      </p:pic>
      <p:pic>
        <p:nvPicPr>
          <p:cNvPr id="4" name="Content Placeholder 3"/>
          <p:cNvPicPr>
            <a:picLocks noGrp="1" noChangeAspect="1"/>
          </p:cNvPicPr>
          <p:nvPr>
            <p:ph idx="1"/>
          </p:nvPr>
        </p:nvPicPr>
        <p:blipFill>
          <a:blip r:embed="rId8" cstate="print">
            <a:extLst>
              <a:ext uri="{28A0092B-C50C-407E-A947-70E740481C1C}">
                <a14:useLocalDpi xmlns:a14="http://schemas.microsoft.com/office/drawing/2010/main" val="0"/>
              </a:ext>
            </a:extLst>
          </a:blip>
          <a:stretch>
            <a:fillRect/>
          </a:stretch>
        </p:blipFill>
        <p:spPr>
          <a:xfrm>
            <a:off x="668338" y="4371975"/>
            <a:ext cx="2392363" cy="1754188"/>
          </a:xfrm>
        </p:spPr>
      </p:pic>
      <p:pic>
        <p:nvPicPr>
          <p:cNvPr id="6" name="Picture 5" descr="A group of baskets on a shelf&#10;&#10;Description automatically generated with low confidence"/>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25788" y="4371975"/>
            <a:ext cx="2386013" cy="1754188"/>
          </a:xfrm>
          <a:prstGeom prst="rect">
            <a:avLst/>
          </a:prstGeom>
        </p:spPr>
      </p:pic>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576888" y="4371975"/>
            <a:ext cx="2386013" cy="1754188"/>
          </a:xfrm>
          <a:prstGeom prst="rect">
            <a:avLst/>
          </a:prstGeom>
        </p:spPr>
      </p:pic>
      <p:sp>
        <p:nvSpPr>
          <p:cNvPr id="2" name="Title 1"/>
          <p:cNvSpPr>
            <a:spLocks noGrp="1"/>
          </p:cNvSpPr>
          <p:nvPr>
            <p:ph type="title"/>
          </p:nvPr>
        </p:nvSpPr>
        <p:spPr>
          <a:xfrm>
            <a:off x="8379725" y="640081"/>
            <a:ext cx="3206143" cy="5489009"/>
          </a:xfrm>
        </p:spPr>
        <p:txBody>
          <a:bodyPr vert="horz" lIns="91440" tIns="45720" rIns="91440" bIns="45720" rtlCol="0" anchor="ctr">
            <a:normAutofit/>
          </a:bodyPr>
          <a:lstStyle/>
          <a:p>
            <a:r>
              <a:rPr lang="en-US" sz="5200" kern="1200" dirty="0">
                <a:solidFill>
                  <a:schemeClr val="tx1"/>
                </a:solidFill>
                <a:latin typeface="+mj-lt"/>
                <a:ea typeface="+mj-ea"/>
                <a:cs typeface="+mj-cs"/>
              </a:rPr>
              <a:t>A day in the life of Chestnut Class</a:t>
            </a:r>
          </a:p>
        </p:txBody>
      </p:sp>
    </p:spTree>
    <p:extLst>
      <p:ext uri="{BB962C8B-B14F-4D97-AF65-F5344CB8AC3E}">
        <p14:creationId xmlns:p14="http://schemas.microsoft.com/office/powerpoint/2010/main" val="2041086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9">
            <a:extLst>
              <a:ext uri="{FF2B5EF4-FFF2-40B4-BE49-F238E27FC236}">
                <a16:creationId xmlns:a16="http://schemas.microsoft.com/office/drawing/2014/main" id="{BE95D989-81FA-4BAD-9AD5-E46CEDA91B3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3"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31">
            <a:extLst>
              <a:ext uri="{FF2B5EF4-FFF2-40B4-BE49-F238E27FC236}">
                <a16:creationId xmlns:a16="http://schemas.microsoft.com/office/drawing/2014/main" id="{156189E5-8A3E-4CFD-B71B-CCD0F8495E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3" y="0"/>
            <a:ext cx="142074"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5" name="Picture 24">
            <a:extLst>
              <a:ext uri="{FF2B5EF4-FFF2-40B4-BE49-F238E27FC236}">
                <a16:creationId xmlns:a16="http://schemas.microsoft.com/office/drawing/2014/main" id="{25B661A0-4FBA-7C26-C4CB-DE0BF345426D}"/>
              </a:ext>
            </a:extLst>
          </p:cNvPr>
          <p:cNvPicPr>
            <a:picLocks noChangeAspect="1"/>
          </p:cNvPicPr>
          <p:nvPr/>
        </p:nvPicPr>
        <p:blipFill>
          <a:blip r:embed="rId2"/>
          <a:stretch>
            <a:fillRect/>
          </a:stretch>
        </p:blipFill>
        <p:spPr>
          <a:xfrm>
            <a:off x="5551488" y="642938"/>
            <a:ext cx="1911350" cy="1416050"/>
          </a:xfrm>
          <a:prstGeom prst="rect">
            <a:avLst/>
          </a:prstGeom>
        </p:spPr>
      </p:pic>
      <p:pic>
        <p:nvPicPr>
          <p:cNvPr id="17" name="Picture 16">
            <a:extLst>
              <a:ext uri="{FF2B5EF4-FFF2-40B4-BE49-F238E27FC236}">
                <a16:creationId xmlns:a16="http://schemas.microsoft.com/office/drawing/2014/main" id="{AADC9F37-885B-A909-80B8-666DCFF2C5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200650" y="2478087"/>
            <a:ext cx="2613025" cy="1911350"/>
          </a:xfrm>
          <a:prstGeom prst="rect">
            <a:avLst/>
          </a:prstGeom>
        </p:spPr>
      </p:pic>
      <p:pic>
        <p:nvPicPr>
          <p:cNvPr id="20" name="Picture 19" descr="A picture containing person, child, music, child&#10;&#10;Description automatically generated">
            <a:extLst>
              <a:ext uri="{FF2B5EF4-FFF2-40B4-BE49-F238E27FC236}">
                <a16:creationId xmlns:a16="http://schemas.microsoft.com/office/drawing/2014/main" id="{ACEEA884-8481-C6DE-35C1-D414D63C05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1488" y="4806950"/>
            <a:ext cx="1911350" cy="1408113"/>
          </a:xfrm>
          <a:prstGeom prst="rect">
            <a:avLst/>
          </a:prstGeom>
        </p:spPr>
      </p:pic>
      <p:pic>
        <p:nvPicPr>
          <p:cNvPr id="15" name="Picture 14" descr="A picture containing text&#10;&#10;Description automatically generated">
            <a:extLst>
              <a:ext uri="{FF2B5EF4-FFF2-40B4-BE49-F238E27FC236}">
                <a16:creationId xmlns:a16="http://schemas.microsoft.com/office/drawing/2014/main" id="{C75E7D0A-CC6D-5596-BCA4-B97AC05728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31100" y="642938"/>
            <a:ext cx="1827213" cy="1343025"/>
          </a:xfrm>
          <a:prstGeom prst="rect">
            <a:avLst/>
          </a:prstGeom>
        </p:spPr>
      </p:pic>
      <p:pic>
        <p:nvPicPr>
          <p:cNvPr id="16" name="Picture 15" descr="A picture containing text, person&#10;&#10;Description automatically generated">
            <a:extLst>
              <a:ext uri="{FF2B5EF4-FFF2-40B4-BE49-F238E27FC236}">
                <a16:creationId xmlns:a16="http://schemas.microsoft.com/office/drawing/2014/main" id="{F97E4BD6-18B6-F360-CA40-E1C2E7DA21E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31100" y="2054225"/>
            <a:ext cx="1827213" cy="1339850"/>
          </a:xfrm>
          <a:prstGeom prst="rect">
            <a:avLst/>
          </a:prstGeom>
        </p:spPr>
      </p:pic>
      <p:pic>
        <p:nvPicPr>
          <p:cNvPr id="19" name="Picture 18" descr="A picture containing text, ground, person, child&#10;&#10;Description automatically generated">
            <a:extLst>
              <a:ext uri="{FF2B5EF4-FFF2-40B4-BE49-F238E27FC236}">
                <a16:creationId xmlns:a16="http://schemas.microsoft.com/office/drawing/2014/main" id="{0632EFD7-541D-0E7F-5D14-23C736C86E7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31100" y="3462338"/>
            <a:ext cx="1827213" cy="1339850"/>
          </a:xfrm>
          <a:prstGeom prst="rect">
            <a:avLst/>
          </a:prstGeom>
        </p:spPr>
      </p:pic>
      <p:pic>
        <p:nvPicPr>
          <p:cNvPr id="23" name="Picture 22">
            <a:extLst>
              <a:ext uri="{FF2B5EF4-FFF2-40B4-BE49-F238E27FC236}">
                <a16:creationId xmlns:a16="http://schemas.microsoft.com/office/drawing/2014/main" id="{09F9ECF3-6187-1805-E79B-FC10AFB0D58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0800000">
            <a:off x="7531100" y="4868863"/>
            <a:ext cx="1827213" cy="1346200"/>
          </a:xfrm>
          <a:prstGeom prst="rect">
            <a:avLst/>
          </a:prstGeom>
        </p:spPr>
      </p:pic>
      <p:pic>
        <p:nvPicPr>
          <p:cNvPr id="22" name="Picture 21" descr="A picture containing indoor, stuffed, little, baby&#10;&#10;Description automatically generated">
            <a:extLst>
              <a:ext uri="{FF2B5EF4-FFF2-40B4-BE49-F238E27FC236}">
                <a16:creationId xmlns:a16="http://schemas.microsoft.com/office/drawing/2014/main" id="{78A9C183-D92C-86C9-F8FF-F95DA250CE0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9066212" y="1003300"/>
            <a:ext cx="2751138" cy="2030413"/>
          </a:xfrm>
          <a:prstGeom prst="rect">
            <a:avLst/>
          </a:prstGeom>
        </p:spPr>
      </p:pic>
      <p:pic>
        <p:nvPicPr>
          <p:cNvPr id="18" name="Content Placeholder 4" descr="A picture containing tree, outdoor, grass&#10;&#10;Description automatically generated">
            <a:extLst>
              <a:ext uri="{FF2B5EF4-FFF2-40B4-BE49-F238E27FC236}">
                <a16:creationId xmlns:a16="http://schemas.microsoft.com/office/drawing/2014/main" id="{D91660DA-3BBB-4E62-2618-23693CDDA689}"/>
              </a:ext>
            </a:extLst>
          </p:cNvPr>
          <p:cNvPicPr>
            <a:picLocks noGrp="1" noChangeAspect="1"/>
          </p:cNvPicPr>
          <p:nvPr>
            <p:ph idx="1"/>
          </p:nvPr>
        </p:nvPicPr>
        <p:blipFill>
          <a:blip r:embed="rId10" cstate="print">
            <a:extLst>
              <a:ext uri="{28A0092B-C50C-407E-A947-70E740481C1C}">
                <a14:useLocalDpi xmlns:a14="http://schemas.microsoft.com/office/drawing/2010/main" val="0"/>
              </a:ext>
            </a:extLst>
          </a:blip>
          <a:stretch>
            <a:fillRect/>
          </a:stretch>
        </p:blipFill>
        <p:spPr>
          <a:xfrm rot="5400000">
            <a:off x="9065419" y="3823494"/>
            <a:ext cx="2752725" cy="2030413"/>
          </a:xfrm>
        </p:spPr>
      </p:pic>
      <p:sp>
        <p:nvSpPr>
          <p:cNvPr id="2" name="Title 1"/>
          <p:cNvSpPr>
            <a:spLocks noGrp="1"/>
          </p:cNvSpPr>
          <p:nvPr>
            <p:ph type="title"/>
          </p:nvPr>
        </p:nvSpPr>
        <p:spPr>
          <a:xfrm>
            <a:off x="838200" y="811161"/>
            <a:ext cx="3335594" cy="5403370"/>
          </a:xfrm>
        </p:spPr>
        <p:txBody>
          <a:bodyPr vert="horz" lIns="91440" tIns="45720" rIns="91440" bIns="45720" rtlCol="0">
            <a:normAutofit/>
          </a:bodyPr>
          <a:lstStyle/>
          <a:p>
            <a:r>
              <a:rPr lang="en-US" kern="1200" dirty="0">
                <a:solidFill>
                  <a:srgbClr val="FFFFFF"/>
                </a:solidFill>
                <a:latin typeface="+mj-lt"/>
                <a:ea typeface="+mj-ea"/>
                <a:cs typeface="+mj-cs"/>
              </a:rPr>
              <a:t>A day in the life of Chestnut Class continued…</a:t>
            </a:r>
          </a:p>
        </p:txBody>
      </p:sp>
    </p:spTree>
    <p:extLst>
      <p:ext uri="{BB962C8B-B14F-4D97-AF65-F5344CB8AC3E}">
        <p14:creationId xmlns:p14="http://schemas.microsoft.com/office/powerpoint/2010/main" val="1999636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AEEBC8-9D30-42EF-95F2-386C2653FB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82BFAB-8BC9-89CD-DF67-A287C585737E}"/>
              </a:ext>
            </a:extLst>
          </p:cNvPr>
          <p:cNvSpPr>
            <a:spLocks noGrp="1"/>
          </p:cNvSpPr>
          <p:nvPr>
            <p:ph type="title"/>
          </p:nvPr>
        </p:nvSpPr>
        <p:spPr>
          <a:xfrm>
            <a:off x="630936" y="502920"/>
            <a:ext cx="3419856" cy="1463040"/>
          </a:xfrm>
        </p:spPr>
        <p:txBody>
          <a:bodyPr anchor="ctr">
            <a:normAutofit/>
          </a:bodyPr>
          <a:lstStyle/>
          <a:p>
            <a:r>
              <a:rPr lang="en-GB" sz="4800"/>
              <a:t>Infants set up</a:t>
            </a:r>
          </a:p>
        </p:txBody>
      </p:sp>
      <p:sp>
        <p:nvSpPr>
          <p:cNvPr id="11"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225296"/>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82CF607-6CE0-14D6-48B3-337AB7655FF4}"/>
              </a:ext>
            </a:extLst>
          </p:cNvPr>
          <p:cNvSpPr>
            <a:spLocks noGrp="1"/>
          </p:cNvSpPr>
          <p:nvPr>
            <p:ph idx="1"/>
          </p:nvPr>
        </p:nvSpPr>
        <p:spPr>
          <a:xfrm>
            <a:off x="4654295" y="502920"/>
            <a:ext cx="6894576" cy="1463040"/>
          </a:xfrm>
        </p:spPr>
        <p:txBody>
          <a:bodyPr anchor="ctr">
            <a:normAutofit fontScale="55000" lnSpcReduction="20000"/>
          </a:bodyPr>
          <a:lstStyle/>
          <a:p>
            <a:r>
              <a:rPr lang="en-GB" sz="2900" dirty="0"/>
              <a:t>The 2 classes will be taught by a team of adults whilst making use of their individual classes</a:t>
            </a:r>
            <a:r>
              <a:rPr lang="en-GB" sz="2900" dirty="0" smtClean="0"/>
              <a:t>.</a:t>
            </a:r>
          </a:p>
          <a:p>
            <a:r>
              <a:rPr lang="en-GB" sz="2900" dirty="0"/>
              <a:t>PLEASE NOTE that this is the average day and this may change based on the children’s needs on the day, as well as wider school events for example assembly. However, the teachers will plan each week to ensure a fair distribution of teaching staff. Coverage will be evaluated on a weekly basis</a:t>
            </a:r>
            <a:r>
              <a:rPr lang="en-GB" sz="2900" dirty="0" smtClean="0"/>
              <a:t>.</a:t>
            </a:r>
            <a:endParaRPr lang="en-GB" sz="2900" dirty="0"/>
          </a:p>
        </p:txBody>
      </p:sp>
      <p:graphicFrame>
        <p:nvGraphicFramePr>
          <p:cNvPr id="5" name="Table 4"/>
          <p:cNvGraphicFramePr>
            <a:graphicFrameLocks noGrp="1"/>
          </p:cNvGraphicFramePr>
          <p:nvPr/>
        </p:nvGraphicFramePr>
        <p:xfrm>
          <a:off x="838200" y="1845522"/>
          <a:ext cx="10515600" cy="4311543"/>
        </p:xfrm>
        <a:graphic>
          <a:graphicData uri="http://schemas.openxmlformats.org/drawingml/2006/table">
            <a:tbl>
              <a:tblPr firstRow="1" firstCol="1" bandRow="1">
                <a:tableStyleId>{5C22544A-7EE6-4342-B048-85BDC9FD1C3A}</a:tableStyleId>
              </a:tblPr>
              <a:tblGrid>
                <a:gridCol w="941513">
                  <a:extLst>
                    <a:ext uri="{9D8B030D-6E8A-4147-A177-3AD203B41FA5}">
                      <a16:colId xmlns:a16="http://schemas.microsoft.com/office/drawing/2014/main" val="3593085031"/>
                    </a:ext>
                  </a:extLst>
                </a:gridCol>
                <a:gridCol w="5062161">
                  <a:extLst>
                    <a:ext uri="{9D8B030D-6E8A-4147-A177-3AD203B41FA5}">
                      <a16:colId xmlns:a16="http://schemas.microsoft.com/office/drawing/2014/main" val="827286186"/>
                    </a:ext>
                  </a:extLst>
                </a:gridCol>
                <a:gridCol w="4511926">
                  <a:extLst>
                    <a:ext uri="{9D8B030D-6E8A-4147-A177-3AD203B41FA5}">
                      <a16:colId xmlns:a16="http://schemas.microsoft.com/office/drawing/2014/main" val="1180152372"/>
                    </a:ext>
                  </a:extLst>
                </a:gridCol>
              </a:tblGrid>
              <a:tr h="253719">
                <a:tc>
                  <a:txBody>
                    <a:bodyPr/>
                    <a:lstStyle/>
                    <a:p>
                      <a:pPr algn="l">
                        <a:lnSpc>
                          <a:spcPct val="107000"/>
                        </a:lnSpc>
                        <a:spcAft>
                          <a:spcPts val="8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Chestnut Class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Birch Class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extLst>
                  <a:ext uri="{0D108BD9-81ED-4DB2-BD59-A6C34878D82A}">
                    <a16:rowId xmlns:a16="http://schemas.microsoft.com/office/drawing/2014/main" val="84146488"/>
                  </a:ext>
                </a:extLst>
              </a:tr>
              <a:tr h="598533">
                <a:tc>
                  <a:txBody>
                    <a:bodyPr/>
                    <a:lstStyle/>
                    <a:p>
                      <a:pPr algn="l">
                        <a:lnSpc>
                          <a:spcPct val="107000"/>
                        </a:lnSpc>
                        <a:spcAft>
                          <a:spcPts val="800"/>
                        </a:spcAft>
                      </a:pPr>
                      <a:r>
                        <a:rPr lang="en-GB" sz="1100">
                          <a:effectLst/>
                        </a:rPr>
                        <a:t>8:45-9:15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Reception and Year 1 (Only for the first half term) (T)</a:t>
                      </a:r>
                    </a:p>
                    <a:p>
                      <a:pPr algn="l">
                        <a:lnSpc>
                          <a:spcPct val="107000"/>
                        </a:lnSpc>
                        <a:spcAft>
                          <a:spcPts val="800"/>
                        </a:spcAft>
                      </a:pPr>
                      <a:r>
                        <a:rPr lang="en-GB" sz="1100">
                          <a:effectLst/>
                        </a:rPr>
                        <a:t>Registration and early morning work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Year 2</a:t>
                      </a:r>
                    </a:p>
                    <a:p>
                      <a:pPr algn="l">
                        <a:lnSpc>
                          <a:spcPct val="107000"/>
                        </a:lnSpc>
                        <a:spcAft>
                          <a:spcPts val="800"/>
                        </a:spcAft>
                      </a:pPr>
                      <a:r>
                        <a:rPr lang="en-GB" sz="1100">
                          <a:effectLst/>
                        </a:rPr>
                        <a:t>Early morning Work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extLst>
                  <a:ext uri="{0D108BD9-81ED-4DB2-BD59-A6C34878D82A}">
                    <a16:rowId xmlns:a16="http://schemas.microsoft.com/office/drawing/2014/main" val="3164999739"/>
                  </a:ext>
                </a:extLst>
              </a:tr>
              <a:tr h="253719">
                <a:tc>
                  <a:txBody>
                    <a:bodyPr/>
                    <a:lstStyle/>
                    <a:p>
                      <a:pPr algn="l">
                        <a:lnSpc>
                          <a:spcPct val="107000"/>
                        </a:lnSpc>
                        <a:spcAft>
                          <a:spcPts val="800"/>
                        </a:spcAft>
                      </a:pPr>
                      <a:r>
                        <a:rPr lang="en-GB" sz="1100">
                          <a:effectLst/>
                        </a:rPr>
                        <a:t>9:15-9:30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gridSpan="2">
                  <a:txBody>
                    <a:bodyPr/>
                    <a:lstStyle/>
                    <a:p>
                      <a:pPr algn="l">
                        <a:lnSpc>
                          <a:spcPct val="107000"/>
                        </a:lnSpc>
                        <a:spcAft>
                          <a:spcPts val="800"/>
                        </a:spcAft>
                      </a:pPr>
                      <a:r>
                        <a:rPr lang="en-GB" sz="1100">
                          <a:effectLst/>
                        </a:rPr>
                        <a:t>Phonics in ability year groups led by 3 trained adults, the team will rotate.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hMerge="1">
                  <a:txBody>
                    <a:bodyPr/>
                    <a:lstStyle/>
                    <a:p>
                      <a:endParaRPr lang="en-GB"/>
                    </a:p>
                  </a:txBody>
                  <a:tcPr/>
                </a:tc>
                <a:extLst>
                  <a:ext uri="{0D108BD9-81ED-4DB2-BD59-A6C34878D82A}">
                    <a16:rowId xmlns:a16="http://schemas.microsoft.com/office/drawing/2014/main" val="655652848"/>
                  </a:ext>
                </a:extLst>
              </a:tr>
              <a:tr h="253719">
                <a:tc>
                  <a:txBody>
                    <a:bodyPr/>
                    <a:lstStyle/>
                    <a:p>
                      <a:pPr algn="l">
                        <a:lnSpc>
                          <a:spcPct val="107000"/>
                        </a:lnSpc>
                        <a:spcAft>
                          <a:spcPts val="800"/>
                        </a:spcAft>
                      </a:pPr>
                      <a:r>
                        <a:rPr lang="en-GB" sz="1100">
                          <a:effectLst/>
                        </a:rPr>
                        <a:t>9:30-10:00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CIL for Reception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rowSpan="2">
                  <a:txBody>
                    <a:bodyPr/>
                    <a:lstStyle/>
                    <a:p>
                      <a:pPr algn="l">
                        <a:lnSpc>
                          <a:spcPct val="107000"/>
                        </a:lnSpc>
                        <a:spcAft>
                          <a:spcPts val="800"/>
                        </a:spcAft>
                      </a:pPr>
                      <a:r>
                        <a:rPr lang="en-GB" sz="1100">
                          <a:effectLst/>
                        </a:rPr>
                        <a:t>Year 1 &amp; 2 (T)</a:t>
                      </a:r>
                    </a:p>
                    <a:p>
                      <a:pPr algn="l">
                        <a:lnSpc>
                          <a:spcPct val="107000"/>
                        </a:lnSpc>
                        <a:spcAft>
                          <a:spcPts val="800"/>
                        </a:spcAft>
                      </a:pPr>
                      <a:r>
                        <a:rPr lang="en-GB" sz="1100">
                          <a:effectLst/>
                        </a:rPr>
                        <a:t>English and CIL spot following English learning for Year 1.</a:t>
                      </a:r>
                    </a:p>
                    <a:p>
                      <a:pPr algn="l">
                        <a:lnSpc>
                          <a:spcPct val="107000"/>
                        </a:lnSpc>
                        <a:spcAft>
                          <a:spcPts val="800"/>
                        </a:spcAft>
                      </a:pPr>
                      <a:r>
                        <a:rPr lang="en-GB" sz="1100">
                          <a:effectLst/>
                        </a:rPr>
                        <a:t>(English and Maths will rotate)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extLst>
                  <a:ext uri="{0D108BD9-81ED-4DB2-BD59-A6C34878D82A}">
                    <a16:rowId xmlns:a16="http://schemas.microsoft.com/office/drawing/2014/main" val="501651555"/>
                  </a:ext>
                </a:extLst>
              </a:tr>
              <a:tr h="469229">
                <a:tc>
                  <a:txBody>
                    <a:bodyPr/>
                    <a:lstStyle/>
                    <a:p>
                      <a:pPr algn="l">
                        <a:lnSpc>
                          <a:spcPct val="107000"/>
                        </a:lnSpc>
                        <a:spcAft>
                          <a:spcPts val="800"/>
                        </a:spcAft>
                      </a:pPr>
                      <a:r>
                        <a:rPr lang="en-GB" sz="1100">
                          <a:effectLst/>
                        </a:rPr>
                        <a:t>10-10:30</a:t>
                      </a:r>
                    </a:p>
                    <a:p>
                      <a:pPr algn="l">
                        <a:lnSpc>
                          <a:spcPct val="107000"/>
                        </a:lnSpc>
                        <a:spcAft>
                          <a:spcPts val="80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Reception English (T)</a:t>
                      </a:r>
                    </a:p>
                    <a:p>
                      <a:pPr algn="l">
                        <a:lnSpc>
                          <a:spcPct val="107000"/>
                        </a:lnSpc>
                        <a:spcAft>
                          <a:spcPts val="800"/>
                        </a:spcAft>
                      </a:pPr>
                      <a:r>
                        <a:rPr lang="en-GB" sz="1100" dirty="0">
                          <a:effectLst/>
                        </a:rPr>
                        <a:t>Followed by CIL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vMerge="1">
                  <a:txBody>
                    <a:bodyPr/>
                    <a:lstStyle/>
                    <a:p>
                      <a:endParaRPr lang="en-GB"/>
                    </a:p>
                  </a:txBody>
                  <a:tcPr/>
                </a:tc>
                <a:extLst>
                  <a:ext uri="{0D108BD9-81ED-4DB2-BD59-A6C34878D82A}">
                    <a16:rowId xmlns:a16="http://schemas.microsoft.com/office/drawing/2014/main" val="1614976074"/>
                  </a:ext>
                </a:extLst>
              </a:tr>
              <a:tr h="253719">
                <a:tc>
                  <a:txBody>
                    <a:bodyPr/>
                    <a:lstStyle/>
                    <a:p>
                      <a:pPr algn="l">
                        <a:lnSpc>
                          <a:spcPct val="107000"/>
                        </a:lnSpc>
                        <a:spcAft>
                          <a:spcPts val="800"/>
                        </a:spcAft>
                      </a:pPr>
                      <a:r>
                        <a:rPr lang="en-GB" sz="1100">
                          <a:effectLst/>
                        </a:rPr>
                        <a:t>10:30-10:45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gridSpan="2">
                  <a:txBody>
                    <a:bodyPr/>
                    <a:lstStyle/>
                    <a:p>
                      <a:pPr algn="l">
                        <a:lnSpc>
                          <a:spcPct val="107000"/>
                        </a:lnSpc>
                        <a:spcAft>
                          <a:spcPts val="800"/>
                        </a:spcAft>
                      </a:pPr>
                      <a:r>
                        <a:rPr lang="en-GB" sz="1100">
                          <a:effectLst/>
                        </a:rPr>
                        <a:t>Playtime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hMerge="1">
                  <a:txBody>
                    <a:bodyPr/>
                    <a:lstStyle/>
                    <a:p>
                      <a:endParaRPr lang="en-GB"/>
                    </a:p>
                  </a:txBody>
                  <a:tcPr/>
                </a:tc>
                <a:extLst>
                  <a:ext uri="{0D108BD9-81ED-4DB2-BD59-A6C34878D82A}">
                    <a16:rowId xmlns:a16="http://schemas.microsoft.com/office/drawing/2014/main" val="4022641888"/>
                  </a:ext>
                </a:extLst>
              </a:tr>
              <a:tr h="598533">
                <a:tc>
                  <a:txBody>
                    <a:bodyPr/>
                    <a:lstStyle/>
                    <a:p>
                      <a:pPr algn="l">
                        <a:lnSpc>
                          <a:spcPct val="107000"/>
                        </a:lnSpc>
                        <a:spcAft>
                          <a:spcPts val="800"/>
                        </a:spcAft>
                      </a:pPr>
                      <a:r>
                        <a:rPr lang="en-GB" sz="1100">
                          <a:effectLst/>
                        </a:rPr>
                        <a:t>10:45-11:00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Reception Maths (T)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Y1 &amp; 2</a:t>
                      </a:r>
                    </a:p>
                    <a:p>
                      <a:pPr algn="l">
                        <a:lnSpc>
                          <a:spcPct val="107000"/>
                        </a:lnSpc>
                        <a:spcAft>
                          <a:spcPts val="800"/>
                        </a:spcAft>
                      </a:pPr>
                      <a:r>
                        <a:rPr lang="en-GB" sz="1100">
                          <a:effectLst/>
                        </a:rPr>
                        <a:t>Whole Class Reading/Book Talk</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extLst>
                  <a:ext uri="{0D108BD9-81ED-4DB2-BD59-A6C34878D82A}">
                    <a16:rowId xmlns:a16="http://schemas.microsoft.com/office/drawing/2014/main" val="415944151"/>
                  </a:ext>
                </a:extLst>
              </a:tr>
              <a:tr h="722948">
                <a:tc>
                  <a:txBody>
                    <a:bodyPr/>
                    <a:lstStyle/>
                    <a:p>
                      <a:pPr algn="l">
                        <a:lnSpc>
                          <a:spcPct val="107000"/>
                        </a:lnSpc>
                        <a:spcAft>
                          <a:spcPts val="800"/>
                        </a:spcAft>
                      </a:pPr>
                      <a:r>
                        <a:rPr lang="en-GB" sz="1100">
                          <a:effectLst/>
                        </a:rPr>
                        <a:t>11:00-12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Reception CIL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a:txBody>
                    <a:bodyPr/>
                    <a:lstStyle/>
                    <a:p>
                      <a:pPr algn="l">
                        <a:lnSpc>
                          <a:spcPct val="107000"/>
                        </a:lnSpc>
                        <a:spcAft>
                          <a:spcPts val="800"/>
                        </a:spcAft>
                      </a:pPr>
                      <a:r>
                        <a:rPr lang="en-GB" sz="1100">
                          <a:effectLst/>
                        </a:rPr>
                        <a:t>Y1 &amp; 2 (T)</a:t>
                      </a:r>
                    </a:p>
                    <a:p>
                      <a:pPr algn="l">
                        <a:lnSpc>
                          <a:spcPct val="107000"/>
                        </a:lnSpc>
                        <a:spcAft>
                          <a:spcPts val="800"/>
                        </a:spcAft>
                      </a:pPr>
                      <a:r>
                        <a:rPr lang="en-GB" sz="1100">
                          <a:effectLst/>
                        </a:rPr>
                        <a:t>Maths and CIL spot following Maths learning for Year 1.</a:t>
                      </a:r>
                    </a:p>
                    <a:p>
                      <a:pPr algn="l">
                        <a:lnSpc>
                          <a:spcPct val="107000"/>
                        </a:lnSpc>
                        <a:spcAft>
                          <a:spcPts val="800"/>
                        </a:spcAft>
                      </a:pPr>
                      <a:r>
                        <a:rPr lang="en-GB" sz="1100">
                          <a:effectLst/>
                        </a:rPr>
                        <a:t>(English and Maths will rotate)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extLst>
                  <a:ext uri="{0D108BD9-81ED-4DB2-BD59-A6C34878D82A}">
                    <a16:rowId xmlns:a16="http://schemas.microsoft.com/office/drawing/2014/main" val="1383180703"/>
                  </a:ext>
                </a:extLst>
              </a:tr>
              <a:tr h="253719">
                <a:tc>
                  <a:txBody>
                    <a:bodyPr/>
                    <a:lstStyle/>
                    <a:p>
                      <a:pPr algn="l">
                        <a:lnSpc>
                          <a:spcPct val="107000"/>
                        </a:lnSpc>
                        <a:spcAft>
                          <a:spcPts val="800"/>
                        </a:spcAft>
                      </a:pPr>
                      <a:r>
                        <a:rPr lang="en-GB" sz="1100">
                          <a:effectLst/>
                        </a:rPr>
                        <a:t>12-1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gridSpan="2">
                  <a:txBody>
                    <a:bodyPr/>
                    <a:lstStyle/>
                    <a:p>
                      <a:pPr algn="l">
                        <a:lnSpc>
                          <a:spcPct val="107000"/>
                        </a:lnSpc>
                        <a:spcAft>
                          <a:spcPts val="800"/>
                        </a:spcAft>
                      </a:pPr>
                      <a:r>
                        <a:rPr lang="en-GB" sz="1100">
                          <a:effectLst/>
                        </a:rPr>
                        <a:t>Lunchtime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hMerge="1">
                  <a:txBody>
                    <a:bodyPr/>
                    <a:lstStyle/>
                    <a:p>
                      <a:endParaRPr lang="en-GB"/>
                    </a:p>
                  </a:txBody>
                  <a:tcPr/>
                </a:tc>
                <a:extLst>
                  <a:ext uri="{0D108BD9-81ED-4DB2-BD59-A6C34878D82A}">
                    <a16:rowId xmlns:a16="http://schemas.microsoft.com/office/drawing/2014/main" val="682456643"/>
                  </a:ext>
                </a:extLst>
              </a:tr>
              <a:tr h="598533">
                <a:tc>
                  <a:txBody>
                    <a:bodyPr/>
                    <a:lstStyle/>
                    <a:p>
                      <a:pPr algn="l">
                        <a:lnSpc>
                          <a:spcPct val="107000"/>
                        </a:lnSpc>
                        <a:spcAft>
                          <a:spcPts val="800"/>
                        </a:spcAft>
                      </a:pPr>
                      <a:r>
                        <a:rPr lang="en-GB" sz="1100">
                          <a:effectLst/>
                        </a:rPr>
                        <a:t>1-3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gridSpan="2">
                  <a:txBody>
                    <a:bodyPr/>
                    <a:lstStyle/>
                    <a:p>
                      <a:pPr algn="l">
                        <a:lnSpc>
                          <a:spcPct val="107000"/>
                        </a:lnSpc>
                        <a:spcAft>
                          <a:spcPts val="800"/>
                        </a:spcAft>
                      </a:pPr>
                      <a:r>
                        <a:rPr lang="en-GB" sz="1100" dirty="0">
                          <a:effectLst/>
                        </a:rPr>
                        <a:t>Topic Learning Y1 &amp; 2 (Subjects to include: Science, RE, PE, Art, DT, Computing, Music, Geography and History)</a:t>
                      </a:r>
                    </a:p>
                    <a:p>
                      <a:pPr algn="l">
                        <a:lnSpc>
                          <a:spcPct val="107000"/>
                        </a:lnSpc>
                        <a:spcAft>
                          <a:spcPts val="800"/>
                        </a:spcAft>
                      </a:pPr>
                      <a:r>
                        <a:rPr lang="en-GB" sz="1100" dirty="0">
                          <a:effectLst/>
                        </a:rPr>
                        <a:t>Activities led by an adult EAD, UW, PD, PSED.  Child initiated activities supported by adults.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2360" marR="62360" marT="9171" marB="0"/>
                </a:tc>
                <a:tc hMerge="1">
                  <a:txBody>
                    <a:bodyPr/>
                    <a:lstStyle/>
                    <a:p>
                      <a:endParaRPr lang="en-GB"/>
                    </a:p>
                  </a:txBody>
                  <a:tcPr/>
                </a:tc>
                <a:extLst>
                  <a:ext uri="{0D108BD9-81ED-4DB2-BD59-A6C34878D82A}">
                    <a16:rowId xmlns:a16="http://schemas.microsoft.com/office/drawing/2014/main" val="221414053"/>
                  </a:ext>
                </a:extLst>
              </a:tr>
            </a:tbl>
          </a:graphicData>
        </a:graphic>
      </p:graphicFrame>
    </p:spTree>
    <p:extLst>
      <p:ext uri="{BB962C8B-B14F-4D97-AF65-F5344CB8AC3E}">
        <p14:creationId xmlns:p14="http://schemas.microsoft.com/office/powerpoint/2010/main" val="303247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71588" y="662399"/>
            <a:ext cx="3384000" cy="1494000"/>
          </a:xfrm>
        </p:spPr>
        <p:txBody>
          <a:bodyPr anchor="t">
            <a:normAutofit/>
          </a:bodyPr>
          <a:lstStyle/>
          <a:p>
            <a:r>
              <a:rPr lang="en-GB"/>
              <a:t>Reading and Phonics</a:t>
            </a:r>
            <a:endParaRPr lang="en-GB" dirty="0"/>
          </a:p>
        </p:txBody>
      </p:sp>
      <p:sp>
        <p:nvSpPr>
          <p:cNvPr id="3" name="Content Placeholder 2"/>
          <p:cNvSpPr>
            <a:spLocks noGrp="1"/>
          </p:cNvSpPr>
          <p:nvPr>
            <p:ph idx="1"/>
          </p:nvPr>
        </p:nvSpPr>
        <p:spPr>
          <a:xfrm>
            <a:off x="1251678" y="2286001"/>
            <a:ext cx="3384000" cy="3844800"/>
          </a:xfrm>
        </p:spPr>
        <p:txBody>
          <a:bodyPr>
            <a:normAutofit/>
          </a:bodyPr>
          <a:lstStyle/>
          <a:p>
            <a:endParaRPr lang="en-GB" sz="1700">
              <a:solidFill>
                <a:schemeClr val="tx1">
                  <a:alpha val="60000"/>
                </a:schemeClr>
              </a:solidFill>
            </a:endParaRPr>
          </a:p>
          <a:p>
            <a:r>
              <a:rPr lang="en-GB" sz="1700">
                <a:solidFill>
                  <a:schemeClr val="tx1">
                    <a:alpha val="60000"/>
                  </a:schemeClr>
                </a:solidFill>
              </a:rPr>
              <a:t>We use Little Wandle Phonic Scheme to support early reading.  You will be invited to a more detailed workshop about this in early September.</a:t>
            </a:r>
          </a:p>
          <a:p>
            <a:endParaRPr lang="en-GB" sz="1700">
              <a:solidFill>
                <a:schemeClr val="tx1">
                  <a:alpha val="60000"/>
                </a:schemeClr>
              </a:solidFill>
            </a:endParaRPr>
          </a:p>
          <a:p>
            <a:r>
              <a:rPr lang="en-GB" sz="1700">
                <a:solidFill>
                  <a:schemeClr val="tx1">
                    <a:alpha val="60000"/>
                  </a:schemeClr>
                </a:solidFill>
              </a:rPr>
              <a:t>In the meantime, to help boost early reading and literacy skills, we encourage regular reading with your child and lots of discussion around the book as this is vital in the early stages of reading.</a:t>
            </a:r>
          </a:p>
          <a:p>
            <a:endParaRPr lang="en-GB" sz="1700">
              <a:solidFill>
                <a:schemeClr val="tx1">
                  <a:alpha val="60000"/>
                </a:schemeClr>
              </a:solidFill>
            </a:endParaRPr>
          </a:p>
        </p:txBody>
      </p:sp>
      <p:pic>
        <p:nvPicPr>
          <p:cNvPr id="4" name="Picture 3">
            <a:extLst>
              <a:ext uri="{FF2B5EF4-FFF2-40B4-BE49-F238E27FC236}">
                <a16:creationId xmlns:a16="http://schemas.microsoft.com/office/drawing/2014/main" id="{B5C969F0-A090-9A0E-EA53-BA9B1C9AB223}"/>
              </a:ext>
            </a:extLst>
          </p:cNvPr>
          <p:cNvPicPr>
            <a:picLocks noChangeAspect="1"/>
          </p:cNvPicPr>
          <p:nvPr/>
        </p:nvPicPr>
        <p:blipFill rotWithShape="1">
          <a:blip r:embed="rId2"/>
          <a:srcRect l="2884" r="12043" b="1"/>
          <a:stretch/>
        </p:blipFill>
        <p:spPr>
          <a:xfrm>
            <a:off x="5158154" y="643469"/>
            <a:ext cx="6389438" cy="5571062"/>
          </a:xfrm>
          <a:prstGeom prst="rect">
            <a:avLst/>
          </a:prstGeom>
        </p:spPr>
      </p:pic>
    </p:spTree>
    <p:extLst>
      <p:ext uri="{BB962C8B-B14F-4D97-AF65-F5344CB8AC3E}">
        <p14:creationId xmlns:p14="http://schemas.microsoft.com/office/powerpoint/2010/main" val="3271513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5F5D24-38AC-2F06-7B34-A4F4ADD40691}"/>
              </a:ext>
            </a:extLst>
          </p:cNvPr>
          <p:cNvSpPr>
            <a:spLocks noGrp="1"/>
          </p:cNvSpPr>
          <p:nvPr>
            <p:ph type="title"/>
          </p:nvPr>
        </p:nvSpPr>
        <p:spPr>
          <a:xfrm>
            <a:off x="572493" y="238539"/>
            <a:ext cx="11018520" cy="1434415"/>
          </a:xfrm>
        </p:spPr>
        <p:txBody>
          <a:bodyPr anchor="b">
            <a:normAutofit/>
          </a:bodyPr>
          <a:lstStyle/>
          <a:p>
            <a:r>
              <a:rPr lang="en-GB" sz="4600"/>
              <a:t>How can I find out about how my child is doing?</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B598BA-9B95-FB9E-2E7E-68B125CD66D2}"/>
              </a:ext>
            </a:extLst>
          </p:cNvPr>
          <p:cNvSpPr>
            <a:spLocks noGrp="1"/>
          </p:cNvSpPr>
          <p:nvPr>
            <p:ph idx="1"/>
          </p:nvPr>
        </p:nvSpPr>
        <p:spPr>
          <a:xfrm>
            <a:off x="572493" y="2071316"/>
            <a:ext cx="6713552" cy="4119172"/>
          </a:xfrm>
        </p:spPr>
        <p:txBody>
          <a:bodyPr anchor="t">
            <a:normAutofit/>
          </a:bodyPr>
          <a:lstStyle/>
          <a:p>
            <a:r>
              <a:rPr lang="en-GB" sz="2000"/>
              <a:t>At Preston, we use Tapestry as a platform to share information regarding your child's progress in Reception.  It is a secure online learning journal that enables parents and staff to share videos, photos and diary entries to celebrate a child's learning and development.</a:t>
            </a:r>
          </a:p>
          <a:p>
            <a:endParaRPr lang="en-GB" sz="2000"/>
          </a:p>
          <a:p>
            <a:r>
              <a:rPr lang="en-GB" sz="2000"/>
              <a:t>Parents are encouraged to share any information about your child’s development and progress on a regular basis.  It is always exciting to see what the children are up to during the weekend, holidays and special family celebrations.</a:t>
            </a:r>
          </a:p>
          <a:p>
            <a:endParaRPr lang="en-GB" sz="2000"/>
          </a:p>
          <a:p>
            <a:r>
              <a:rPr lang="en-GB" sz="2000"/>
              <a:t>More details on how to use the APP is on our website.</a:t>
            </a:r>
          </a:p>
        </p:txBody>
      </p:sp>
      <p:pic>
        <p:nvPicPr>
          <p:cNvPr id="4" name="Picture 3"/>
          <p:cNvPicPr>
            <a:picLocks noChangeAspect="1"/>
          </p:cNvPicPr>
          <p:nvPr/>
        </p:nvPicPr>
        <p:blipFill rotWithShape="1">
          <a:blip r:embed="rId2"/>
          <a:srcRect l="669" r="3123" b="-3"/>
          <a:stretch/>
        </p:blipFill>
        <p:spPr>
          <a:xfrm>
            <a:off x="7675658" y="2093976"/>
            <a:ext cx="3941064" cy="4096512"/>
          </a:xfrm>
          <a:prstGeom prst="rect">
            <a:avLst/>
          </a:prstGeom>
        </p:spPr>
      </p:pic>
    </p:spTree>
    <p:extLst>
      <p:ext uri="{BB962C8B-B14F-4D97-AF65-F5344CB8AC3E}">
        <p14:creationId xmlns:p14="http://schemas.microsoft.com/office/powerpoint/2010/main" val="18729810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D37EE4-EA1B-46EE-A54B-5233C63C969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104B30-3A4D-E802-29C9-EC4AAB6CED3E}"/>
              </a:ext>
            </a:extLst>
          </p:cNvPr>
          <p:cNvSpPr>
            <a:spLocks noGrp="1"/>
          </p:cNvSpPr>
          <p:nvPr>
            <p:ph type="title"/>
          </p:nvPr>
        </p:nvSpPr>
        <p:spPr>
          <a:xfrm>
            <a:off x="572493" y="238539"/>
            <a:ext cx="11047013" cy="1434415"/>
          </a:xfrm>
        </p:spPr>
        <p:txBody>
          <a:bodyPr anchor="b">
            <a:normAutofit/>
          </a:bodyPr>
          <a:lstStyle/>
          <a:p>
            <a:r>
              <a:rPr lang="en-GB" sz="5400"/>
              <a:t>Communication 	</a:t>
            </a:r>
          </a:p>
        </p:txBody>
      </p:sp>
      <p:sp>
        <p:nvSpPr>
          <p:cNvPr id="12"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rotWithShape="1">
          <a:blip r:embed="rId2"/>
          <a:srcRect l="10877" r="10753" b="-1"/>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3" name="Content Placeholder 2">
            <a:extLst>
              <a:ext uri="{FF2B5EF4-FFF2-40B4-BE49-F238E27FC236}">
                <a16:creationId xmlns:a16="http://schemas.microsoft.com/office/drawing/2014/main" id="{59FA6CFB-C598-1560-C24E-4B8D441F0C33}"/>
              </a:ext>
            </a:extLst>
          </p:cNvPr>
          <p:cNvSpPr>
            <a:spLocks noGrp="1"/>
          </p:cNvSpPr>
          <p:nvPr>
            <p:ph idx="1"/>
          </p:nvPr>
        </p:nvSpPr>
        <p:spPr>
          <a:xfrm>
            <a:off x="4905955" y="2071316"/>
            <a:ext cx="6713552" cy="4114800"/>
          </a:xfrm>
        </p:spPr>
        <p:txBody>
          <a:bodyPr anchor="t">
            <a:normAutofit/>
          </a:bodyPr>
          <a:lstStyle/>
          <a:p>
            <a:r>
              <a:rPr lang="en-GB" sz="2200"/>
              <a:t>Communication is so important.  It plays a huge role in ensuring that you are regularly sharing information with us to best support your child.  We do this by….</a:t>
            </a:r>
          </a:p>
          <a:p>
            <a:r>
              <a:rPr lang="en-GB" sz="2200"/>
              <a:t>Termly parent consultation meetings</a:t>
            </a:r>
          </a:p>
          <a:p>
            <a:r>
              <a:rPr lang="en-GB" sz="2200"/>
              <a:t>School website for weekly updates</a:t>
            </a:r>
          </a:p>
          <a:p>
            <a:r>
              <a:rPr lang="en-GB" sz="2200"/>
              <a:t>Tapestry (reception children)</a:t>
            </a:r>
          </a:p>
          <a:p>
            <a:r>
              <a:rPr lang="en-GB" sz="2200"/>
              <a:t>Google Classroom (y1 and 2 children)</a:t>
            </a:r>
          </a:p>
          <a:p>
            <a:r>
              <a:rPr lang="en-GB" sz="2200"/>
              <a:t>Newsletters</a:t>
            </a:r>
          </a:p>
          <a:p>
            <a:r>
              <a:rPr lang="en-GB" sz="2200"/>
              <a:t>Email </a:t>
            </a:r>
          </a:p>
        </p:txBody>
      </p:sp>
      <p:sp>
        <p:nvSpPr>
          <p:cNvPr id="4" name="AutoShape 2" descr="7 Highly Effective Tips for Good Communication in the Workpla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09333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61293E-6EBE-43EF-A52C-9BEBFD7679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D520F4-CAE6-588E-7278-9D64A30E0260}"/>
              </a:ext>
            </a:extLst>
          </p:cNvPr>
          <p:cNvSpPr>
            <a:spLocks noGrp="1"/>
          </p:cNvSpPr>
          <p:nvPr>
            <p:ph type="title"/>
          </p:nvPr>
        </p:nvSpPr>
        <p:spPr>
          <a:xfrm>
            <a:off x="5297762" y="329184"/>
            <a:ext cx="6251110" cy="1783080"/>
          </a:xfrm>
        </p:spPr>
        <p:txBody>
          <a:bodyPr anchor="b">
            <a:normAutofit/>
          </a:bodyPr>
          <a:lstStyle/>
          <a:p>
            <a:r>
              <a:rPr lang="en-GB" sz="3800"/>
              <a:t>What your child needs in school	</a:t>
            </a:r>
            <a:br>
              <a:rPr lang="en-GB" sz="3800"/>
            </a:br>
            <a:endParaRPr lang="en-GB" sz="3800"/>
          </a:p>
        </p:txBody>
      </p:sp>
      <p:pic>
        <p:nvPicPr>
          <p:cNvPr id="6" name="Picture 5" descr="A child and child in uniform&#10;&#10;Description automatically generated with low confidence"/>
          <p:cNvPicPr>
            <a:picLocks noChangeAspect="1"/>
          </p:cNvPicPr>
          <p:nvPr/>
        </p:nvPicPr>
        <p:blipFill rotWithShape="1">
          <a:blip r:embed="rId2"/>
          <a:srcRect l="514" r="5419"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1D0B0DD-DEF0-3D2B-68F8-A0AC0F97BB55}"/>
              </a:ext>
            </a:extLst>
          </p:cNvPr>
          <p:cNvSpPr>
            <a:spLocks noGrp="1"/>
          </p:cNvSpPr>
          <p:nvPr>
            <p:ph idx="1"/>
          </p:nvPr>
        </p:nvSpPr>
        <p:spPr>
          <a:xfrm>
            <a:off x="5297762" y="2706624"/>
            <a:ext cx="6251110" cy="3483864"/>
          </a:xfrm>
        </p:spPr>
        <p:txBody>
          <a:bodyPr>
            <a:normAutofit/>
          </a:bodyPr>
          <a:lstStyle/>
          <a:p>
            <a:r>
              <a:rPr lang="en-GB" sz="2200" dirty="0"/>
              <a:t>Named water </a:t>
            </a:r>
            <a:r>
              <a:rPr lang="en-GB" sz="2200" dirty="0" smtClean="0"/>
              <a:t>bottle </a:t>
            </a:r>
            <a:r>
              <a:rPr lang="en-GB" sz="2200" dirty="0"/>
              <a:t>with fresh water in it every morning and this will come home each day to be washed</a:t>
            </a:r>
          </a:p>
          <a:p>
            <a:r>
              <a:rPr lang="en-GB" sz="2200" dirty="0"/>
              <a:t>Reading book bag with their reading book every day and reading record.</a:t>
            </a:r>
          </a:p>
          <a:p>
            <a:r>
              <a:rPr lang="en-GB" sz="2200" dirty="0"/>
              <a:t>Named coat, wellies, and a spare set of clothes</a:t>
            </a:r>
          </a:p>
          <a:p>
            <a:endParaRPr lang="en-GB" sz="2200" dirty="0"/>
          </a:p>
          <a:p>
            <a:r>
              <a:rPr lang="en-GB" sz="2200" dirty="0"/>
              <a:t>On PE days children need to come to school ready in their PE kits, days to be confirmed.</a:t>
            </a:r>
          </a:p>
        </p:txBody>
      </p:sp>
    </p:spTree>
    <p:extLst>
      <p:ext uri="{BB962C8B-B14F-4D97-AF65-F5344CB8AC3E}">
        <p14:creationId xmlns:p14="http://schemas.microsoft.com/office/powerpoint/2010/main" val="1406043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3">
            <a:extLst>
              <a:ext uri="{FF2B5EF4-FFF2-40B4-BE49-F238E27FC236}">
                <a16:creationId xmlns:a16="http://schemas.microsoft.com/office/drawing/2014/main" id="{79BB35BC-D5C2-4C8B-A22A-A71E619191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13788" y="727271"/>
            <a:ext cx="4840010" cy="1807305"/>
          </a:xfrm>
        </p:spPr>
        <p:txBody>
          <a:bodyPr>
            <a:normAutofit/>
          </a:bodyPr>
          <a:lstStyle/>
          <a:p>
            <a:r>
              <a:rPr lang="en-GB" sz="4100" dirty="0"/>
              <a:t>What your child should be able to do before starting school</a:t>
            </a:r>
          </a:p>
        </p:txBody>
      </p:sp>
      <p:pic>
        <p:nvPicPr>
          <p:cNvPr id="5" name="Picture 4" descr="Person washing hands illustration">
            <a:extLst>
              <a:ext uri="{FF2B5EF4-FFF2-40B4-BE49-F238E27FC236}">
                <a16:creationId xmlns:a16="http://schemas.microsoft.com/office/drawing/2014/main" id="{B174EF36-B36A-827D-D0F2-DEC75F4E7235}"/>
              </a:ext>
            </a:extLst>
          </p:cNvPr>
          <p:cNvPicPr>
            <a:picLocks noChangeAspect="1"/>
          </p:cNvPicPr>
          <p:nvPr/>
        </p:nvPicPr>
        <p:blipFill rotWithShape="1">
          <a:blip r:embed="rId2"/>
          <a:srcRect l="7123" r="33342"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p:cNvSpPr>
            <a:spLocks noGrp="1"/>
          </p:cNvSpPr>
          <p:nvPr>
            <p:ph idx="1"/>
          </p:nvPr>
        </p:nvSpPr>
        <p:spPr>
          <a:xfrm>
            <a:off x="6513788" y="2774455"/>
            <a:ext cx="4840010" cy="3843666"/>
          </a:xfrm>
        </p:spPr>
        <p:txBody>
          <a:bodyPr>
            <a:normAutofit/>
          </a:bodyPr>
          <a:lstStyle/>
          <a:p>
            <a:r>
              <a:rPr lang="en-GB" sz="2000" dirty="0"/>
              <a:t>Use the toilet independently and wash their hands. </a:t>
            </a:r>
          </a:p>
          <a:p>
            <a:r>
              <a:rPr lang="en-GB" sz="2000" dirty="0"/>
              <a:t>Recognise their name and their belongings. </a:t>
            </a:r>
          </a:p>
          <a:p>
            <a:r>
              <a:rPr lang="en-GB" sz="2000" dirty="0"/>
              <a:t>Use a knife and fork to cut and eat their lunch. </a:t>
            </a:r>
          </a:p>
          <a:p>
            <a:r>
              <a:rPr lang="en-GB" sz="2000" dirty="0"/>
              <a:t>Put on and </a:t>
            </a:r>
            <a:r>
              <a:rPr lang="en-GB" sz="2000" dirty="0" smtClean="0"/>
              <a:t>fasten their coats.</a:t>
            </a:r>
            <a:endParaRPr lang="en-GB" sz="2000" dirty="0"/>
          </a:p>
          <a:p>
            <a:endParaRPr lang="en-GB" sz="2000" dirty="0"/>
          </a:p>
          <a:p>
            <a:endParaRPr lang="en-GB" sz="2000" dirty="0"/>
          </a:p>
        </p:txBody>
      </p:sp>
    </p:spTree>
    <p:extLst>
      <p:ext uri="{BB962C8B-B14F-4D97-AF65-F5344CB8AC3E}">
        <p14:creationId xmlns:p14="http://schemas.microsoft.com/office/powerpoint/2010/main" val="2362613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1AC6A30-4F22-4C0F-B278-19C5B8A80C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B4335AD-65B1-44E4-90AF-264024FE4B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2191999"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DA63C5-3874-9471-0ACC-A716DB08C6D5}"/>
              </a:ext>
            </a:extLst>
          </p:cNvPr>
          <p:cNvSpPr>
            <a:spLocks noGrp="1"/>
          </p:cNvSpPr>
          <p:nvPr>
            <p:ph type="title"/>
          </p:nvPr>
        </p:nvSpPr>
        <p:spPr>
          <a:xfrm>
            <a:off x="3970366" y="609600"/>
            <a:ext cx="4267200" cy="1351472"/>
          </a:xfrm>
        </p:spPr>
        <p:txBody>
          <a:bodyPr>
            <a:normAutofit/>
          </a:bodyPr>
          <a:lstStyle/>
          <a:p>
            <a:pPr algn="ctr"/>
            <a:r>
              <a:rPr lang="en-GB" dirty="0">
                <a:solidFill>
                  <a:schemeClr val="tx1">
                    <a:lumMod val="85000"/>
                    <a:lumOff val="15000"/>
                  </a:schemeClr>
                </a:solidFill>
              </a:rPr>
              <a:t>Buddies</a:t>
            </a:r>
          </a:p>
        </p:txBody>
      </p:sp>
      <p:pic>
        <p:nvPicPr>
          <p:cNvPr id="5" name="Picture 4"/>
          <p:cNvPicPr>
            <a:picLocks noChangeAspect="1"/>
          </p:cNvPicPr>
          <p:nvPr/>
        </p:nvPicPr>
        <p:blipFill rotWithShape="1">
          <a:blip r:embed="rId2"/>
          <a:srcRect l="11387" r="16762"/>
          <a:stretch/>
        </p:blipFill>
        <p:spPr>
          <a:xfrm>
            <a:off x="3" y="1"/>
            <a:ext cx="3695699" cy="6858001"/>
          </a:xfrm>
          <a:custGeom>
            <a:avLst/>
            <a:gdLst/>
            <a:ahLst/>
            <a:cxnLst/>
            <a:rect l="l" t="t" r="r" b="b"/>
            <a:pathLst>
              <a:path w="3695699" h="6858001">
                <a:moveTo>
                  <a:pt x="0" y="0"/>
                </a:moveTo>
                <a:lnTo>
                  <a:pt x="3435129" y="0"/>
                </a:lnTo>
                <a:lnTo>
                  <a:pt x="3430599" y="17349"/>
                </a:lnTo>
                <a:cubicBezTo>
                  <a:pt x="3437542" y="19835"/>
                  <a:pt x="3423757" y="30822"/>
                  <a:pt x="3427683" y="38871"/>
                </a:cubicBezTo>
                <a:cubicBezTo>
                  <a:pt x="3431230" y="44698"/>
                  <a:pt x="3427877" y="49388"/>
                  <a:pt x="3427096" y="55116"/>
                </a:cubicBezTo>
                <a:cubicBezTo>
                  <a:pt x="3429620" y="62945"/>
                  <a:pt x="3421946" y="87211"/>
                  <a:pt x="3417356" y="93331"/>
                </a:cubicBezTo>
                <a:cubicBezTo>
                  <a:pt x="3401974" y="107607"/>
                  <a:pt x="3409629" y="143436"/>
                  <a:pt x="3397765" y="155370"/>
                </a:cubicBezTo>
                <a:cubicBezTo>
                  <a:pt x="3395800" y="159886"/>
                  <a:pt x="3394789" y="164378"/>
                  <a:pt x="3394373" y="168831"/>
                </a:cubicBezTo>
                <a:lnTo>
                  <a:pt x="3394553" y="181402"/>
                </a:lnTo>
                <a:lnTo>
                  <a:pt x="3397293" y="185192"/>
                </a:lnTo>
                <a:lnTo>
                  <a:pt x="3395923" y="192756"/>
                </a:lnTo>
                <a:cubicBezTo>
                  <a:pt x="3396018" y="193497"/>
                  <a:pt x="3396112" y="194237"/>
                  <a:pt x="3396207" y="194978"/>
                </a:cubicBezTo>
                <a:cubicBezTo>
                  <a:pt x="3396531" y="199154"/>
                  <a:pt x="3396856" y="203330"/>
                  <a:pt x="3397180" y="207506"/>
                </a:cubicBezTo>
                <a:cubicBezTo>
                  <a:pt x="3382438" y="200939"/>
                  <a:pt x="3394549" y="241317"/>
                  <a:pt x="3383191" y="229051"/>
                </a:cubicBezTo>
                <a:cubicBezTo>
                  <a:pt x="3382519" y="234401"/>
                  <a:pt x="3381383" y="237332"/>
                  <a:pt x="3380194" y="239137"/>
                </a:cubicBezTo>
                <a:lnTo>
                  <a:pt x="3349267" y="310262"/>
                </a:lnTo>
                <a:lnTo>
                  <a:pt x="3344455" y="381704"/>
                </a:lnTo>
                <a:cubicBezTo>
                  <a:pt x="3343420" y="464598"/>
                  <a:pt x="3338482" y="511985"/>
                  <a:pt x="3327551" y="571873"/>
                </a:cubicBezTo>
                <a:cubicBezTo>
                  <a:pt x="3316620" y="631761"/>
                  <a:pt x="3309762" y="702429"/>
                  <a:pt x="3278869" y="741030"/>
                </a:cubicBezTo>
                <a:lnTo>
                  <a:pt x="3239259" y="957888"/>
                </a:lnTo>
                <a:cubicBezTo>
                  <a:pt x="3267597" y="1021376"/>
                  <a:pt x="3235647" y="1004478"/>
                  <a:pt x="3243890" y="1047869"/>
                </a:cubicBezTo>
                <a:cubicBezTo>
                  <a:pt x="3245988" y="1077107"/>
                  <a:pt x="3228006" y="1101189"/>
                  <a:pt x="3221700" y="1118244"/>
                </a:cubicBezTo>
                <a:cubicBezTo>
                  <a:pt x="3220198" y="1120922"/>
                  <a:pt x="3213346" y="1188569"/>
                  <a:pt x="3211078" y="1190394"/>
                </a:cubicBezTo>
                <a:cubicBezTo>
                  <a:pt x="3204899" y="1218939"/>
                  <a:pt x="3210276" y="1253036"/>
                  <a:pt x="3199704" y="1304585"/>
                </a:cubicBezTo>
                <a:cubicBezTo>
                  <a:pt x="3199438" y="1346246"/>
                  <a:pt x="3168623" y="1413431"/>
                  <a:pt x="3167741" y="1449444"/>
                </a:cubicBezTo>
                <a:cubicBezTo>
                  <a:pt x="3180911" y="1471132"/>
                  <a:pt x="3193362" y="1499173"/>
                  <a:pt x="3194410" y="1520667"/>
                </a:cubicBezTo>
                <a:cubicBezTo>
                  <a:pt x="3181228" y="1513763"/>
                  <a:pt x="3199978" y="1547097"/>
                  <a:pt x="3184473" y="1547038"/>
                </a:cubicBezTo>
                <a:cubicBezTo>
                  <a:pt x="3185153" y="1550949"/>
                  <a:pt x="3186303" y="1554741"/>
                  <a:pt x="3187573" y="1558550"/>
                </a:cubicBezTo>
                <a:lnTo>
                  <a:pt x="3188231" y="1560544"/>
                </a:lnTo>
                <a:lnTo>
                  <a:pt x="3188195" y="1568317"/>
                </a:lnTo>
                <a:lnTo>
                  <a:pt x="3191518" y="1570772"/>
                </a:lnTo>
                <a:lnTo>
                  <a:pt x="3193853" y="1582659"/>
                </a:lnTo>
                <a:cubicBezTo>
                  <a:pt x="3194213" y="1587070"/>
                  <a:pt x="3193997" y="1591769"/>
                  <a:pt x="3192857" y="1596890"/>
                </a:cubicBezTo>
                <a:cubicBezTo>
                  <a:pt x="3185716" y="1609144"/>
                  <a:pt x="3191593" y="1629575"/>
                  <a:pt x="3189686" y="1647479"/>
                </a:cubicBezTo>
                <a:lnTo>
                  <a:pt x="3187125" y="1655568"/>
                </a:lnTo>
                <a:cubicBezTo>
                  <a:pt x="3187259" y="1659315"/>
                  <a:pt x="3192418" y="1733399"/>
                  <a:pt x="3192552" y="1737146"/>
                </a:cubicBezTo>
                <a:cubicBezTo>
                  <a:pt x="3236684" y="1834597"/>
                  <a:pt x="3210475" y="1851660"/>
                  <a:pt x="3219437" y="1908917"/>
                </a:cubicBezTo>
                <a:lnTo>
                  <a:pt x="3220572" y="1915235"/>
                </a:lnTo>
                <a:cubicBezTo>
                  <a:pt x="3225642" y="1919319"/>
                  <a:pt x="3228448" y="1945519"/>
                  <a:pt x="3226946" y="1954447"/>
                </a:cubicBezTo>
                <a:cubicBezTo>
                  <a:pt x="3219553" y="1979351"/>
                  <a:pt x="3239504" y="2001442"/>
                  <a:pt x="3234148" y="2021397"/>
                </a:cubicBezTo>
                <a:cubicBezTo>
                  <a:pt x="3234224" y="2026740"/>
                  <a:pt x="3235084" y="2031233"/>
                  <a:pt x="3236424" y="2035173"/>
                </a:cubicBezTo>
                <a:lnTo>
                  <a:pt x="3241339" y="2045116"/>
                </a:lnTo>
                <a:lnTo>
                  <a:pt x="3233470" y="2098623"/>
                </a:lnTo>
                <a:cubicBezTo>
                  <a:pt x="3230495" y="2129687"/>
                  <a:pt x="3232618" y="2188321"/>
                  <a:pt x="3230016" y="2240964"/>
                </a:cubicBezTo>
                <a:cubicBezTo>
                  <a:pt x="3226602" y="2283982"/>
                  <a:pt x="3232644" y="2342030"/>
                  <a:pt x="3237809" y="2379644"/>
                </a:cubicBezTo>
                <a:cubicBezTo>
                  <a:pt x="3244462" y="2409884"/>
                  <a:pt x="3221747" y="2435219"/>
                  <a:pt x="3237054" y="2459103"/>
                </a:cubicBezTo>
                <a:cubicBezTo>
                  <a:pt x="3245536" y="2488997"/>
                  <a:pt x="3251426" y="2510390"/>
                  <a:pt x="3255285" y="2538679"/>
                </a:cubicBezTo>
                <a:cubicBezTo>
                  <a:pt x="3258296" y="2574322"/>
                  <a:pt x="3245460" y="2589819"/>
                  <a:pt x="3245073" y="2622720"/>
                </a:cubicBezTo>
                <a:lnTo>
                  <a:pt x="3252960" y="2736087"/>
                </a:lnTo>
                <a:cubicBezTo>
                  <a:pt x="3245577" y="2772183"/>
                  <a:pt x="3230063" y="2856752"/>
                  <a:pt x="3218681" y="2902964"/>
                </a:cubicBezTo>
                <a:cubicBezTo>
                  <a:pt x="3212624" y="2927969"/>
                  <a:pt x="3209733" y="2973979"/>
                  <a:pt x="3203641" y="3008786"/>
                </a:cubicBezTo>
                <a:cubicBezTo>
                  <a:pt x="3197547" y="3043595"/>
                  <a:pt x="3186644" y="3093251"/>
                  <a:pt x="3182123" y="3111815"/>
                </a:cubicBezTo>
                <a:lnTo>
                  <a:pt x="3176517" y="3120169"/>
                </a:lnTo>
                <a:lnTo>
                  <a:pt x="3177035" y="3121646"/>
                </a:lnTo>
                <a:cubicBezTo>
                  <a:pt x="3177423" y="3127588"/>
                  <a:pt x="3176129" y="3130763"/>
                  <a:pt x="3174093" y="3132705"/>
                </a:cubicBezTo>
                <a:lnTo>
                  <a:pt x="3171045" y="3134220"/>
                </a:lnTo>
                <a:lnTo>
                  <a:pt x="3168274" y="3141524"/>
                </a:lnTo>
                <a:lnTo>
                  <a:pt x="3160781" y="3155149"/>
                </a:lnTo>
                <a:cubicBezTo>
                  <a:pt x="3160949" y="3156237"/>
                  <a:pt x="3161116" y="3157326"/>
                  <a:pt x="3161284" y="3158414"/>
                </a:cubicBezTo>
                <a:lnTo>
                  <a:pt x="3152950" y="3180080"/>
                </a:lnTo>
                <a:lnTo>
                  <a:pt x="3153739" y="3180719"/>
                </a:lnTo>
                <a:cubicBezTo>
                  <a:pt x="3155321" y="3182647"/>
                  <a:pt x="3156128" y="3184999"/>
                  <a:pt x="3155342" y="3188313"/>
                </a:cubicBezTo>
                <a:cubicBezTo>
                  <a:pt x="3169797" y="3188216"/>
                  <a:pt x="3159934" y="3192271"/>
                  <a:pt x="3156340" y="3202049"/>
                </a:cubicBezTo>
                <a:cubicBezTo>
                  <a:pt x="3177988" y="3204083"/>
                  <a:pt x="3159779" y="3228842"/>
                  <a:pt x="3169832" y="3237938"/>
                </a:cubicBezTo>
                <a:cubicBezTo>
                  <a:pt x="3166705" y="3245075"/>
                  <a:pt x="3163793" y="3252659"/>
                  <a:pt x="3161244" y="3260564"/>
                </a:cubicBezTo>
                <a:lnTo>
                  <a:pt x="3160005" y="3265314"/>
                </a:lnTo>
                <a:cubicBezTo>
                  <a:pt x="3160063" y="3265371"/>
                  <a:pt x="3160124" y="3265428"/>
                  <a:pt x="3160184" y="3265486"/>
                </a:cubicBezTo>
                <a:cubicBezTo>
                  <a:pt x="3160345" y="3266694"/>
                  <a:pt x="3160101" y="3268319"/>
                  <a:pt x="3159279" y="3270659"/>
                </a:cubicBezTo>
                <a:lnTo>
                  <a:pt x="3157747" y="3273971"/>
                </a:lnTo>
                <a:lnTo>
                  <a:pt x="3155343" y="3283185"/>
                </a:lnTo>
                <a:cubicBezTo>
                  <a:pt x="3155517" y="3284422"/>
                  <a:pt x="3155689" y="3285657"/>
                  <a:pt x="3155860" y="3286893"/>
                </a:cubicBezTo>
                <a:lnTo>
                  <a:pt x="3158001" y="3289146"/>
                </a:lnTo>
                <a:lnTo>
                  <a:pt x="3157508" y="3289877"/>
                </a:lnTo>
                <a:cubicBezTo>
                  <a:pt x="3151604" y="3294411"/>
                  <a:pt x="3144966" y="3293561"/>
                  <a:pt x="3159853" y="3309833"/>
                </a:cubicBezTo>
                <a:cubicBezTo>
                  <a:pt x="3149181" y="3321561"/>
                  <a:pt x="3158789" y="3329345"/>
                  <a:pt x="3157392" y="3351579"/>
                </a:cubicBezTo>
                <a:cubicBezTo>
                  <a:pt x="3148710" y="3357083"/>
                  <a:pt x="3149361" y="3365079"/>
                  <a:pt x="3152871" y="3374240"/>
                </a:cubicBezTo>
                <a:cubicBezTo>
                  <a:pt x="3148885" y="3383513"/>
                  <a:pt x="3145239" y="3392740"/>
                  <a:pt x="3142119" y="3402557"/>
                </a:cubicBezTo>
                <a:lnTo>
                  <a:pt x="3138061" y="3419585"/>
                </a:lnTo>
                <a:lnTo>
                  <a:pt x="3139796" y="3424940"/>
                </a:lnTo>
                <a:cubicBezTo>
                  <a:pt x="3142520" y="3434326"/>
                  <a:pt x="3143300" y="3443700"/>
                  <a:pt x="3137669" y="3463264"/>
                </a:cubicBezTo>
                <a:cubicBezTo>
                  <a:pt x="3147380" y="3480689"/>
                  <a:pt x="3167781" y="3490510"/>
                  <a:pt x="3168140" y="3518969"/>
                </a:cubicBezTo>
                <a:cubicBezTo>
                  <a:pt x="3159473" y="3545761"/>
                  <a:pt x="3191152" y="3574399"/>
                  <a:pt x="3179206" y="3607864"/>
                </a:cubicBezTo>
                <a:cubicBezTo>
                  <a:pt x="3176757" y="3619813"/>
                  <a:pt x="3181069" y="3654600"/>
                  <a:pt x="3189125" y="3659839"/>
                </a:cubicBezTo>
                <a:cubicBezTo>
                  <a:pt x="3191518" y="3666815"/>
                  <a:pt x="3189857" y="3675779"/>
                  <a:pt x="3198077" y="3677681"/>
                </a:cubicBezTo>
                <a:cubicBezTo>
                  <a:pt x="3208136" y="3681475"/>
                  <a:pt x="3196345" y="3709561"/>
                  <a:pt x="3207094" y="3703876"/>
                </a:cubicBezTo>
                <a:cubicBezTo>
                  <a:pt x="3199084" y="3723751"/>
                  <a:pt x="3220453" y="3734396"/>
                  <a:pt x="3227016" y="3748633"/>
                </a:cubicBezTo>
                <a:cubicBezTo>
                  <a:pt x="3218663" y="3764666"/>
                  <a:pt x="3240667" y="3778725"/>
                  <a:pt x="3246806" y="3811324"/>
                </a:cubicBezTo>
                <a:cubicBezTo>
                  <a:pt x="3237058" y="3829063"/>
                  <a:pt x="3251097" y="3833247"/>
                  <a:pt x="3239091" y="3865102"/>
                </a:cubicBezTo>
                <a:cubicBezTo>
                  <a:pt x="3240755" y="3865725"/>
                  <a:pt x="3242340" y="3866659"/>
                  <a:pt x="3243800" y="3867874"/>
                </a:cubicBezTo>
                <a:cubicBezTo>
                  <a:pt x="3252276" y="3874935"/>
                  <a:pt x="3254724" y="3889782"/>
                  <a:pt x="3249268" y="3901031"/>
                </a:cubicBezTo>
                <a:cubicBezTo>
                  <a:pt x="3234180" y="3950514"/>
                  <a:pt x="3270886" y="3938724"/>
                  <a:pt x="3271850" y="3976535"/>
                </a:cubicBezTo>
                <a:cubicBezTo>
                  <a:pt x="3275333" y="4018513"/>
                  <a:pt x="3265836" y="4033210"/>
                  <a:pt x="3253128" y="4091308"/>
                </a:cubicBezTo>
                <a:cubicBezTo>
                  <a:pt x="3262530" y="4093945"/>
                  <a:pt x="3263925" y="4100312"/>
                  <a:pt x="3261491" y="4112665"/>
                </a:cubicBezTo>
                <a:cubicBezTo>
                  <a:pt x="3263824" y="4132845"/>
                  <a:pt x="3285122" y="4124005"/>
                  <a:pt x="3275235" y="4148543"/>
                </a:cubicBezTo>
                <a:cubicBezTo>
                  <a:pt x="3282222" y="4163609"/>
                  <a:pt x="3300717" y="4191930"/>
                  <a:pt x="3303406" y="4203059"/>
                </a:cubicBezTo>
                <a:cubicBezTo>
                  <a:pt x="3307769" y="4216879"/>
                  <a:pt x="3289765" y="4198911"/>
                  <a:pt x="3291377" y="4215304"/>
                </a:cubicBezTo>
                <a:cubicBezTo>
                  <a:pt x="3295421" y="4234470"/>
                  <a:pt x="3290844" y="4240556"/>
                  <a:pt x="3303627" y="4247412"/>
                </a:cubicBezTo>
                <a:cubicBezTo>
                  <a:pt x="3300302" y="4270043"/>
                  <a:pt x="3313094" y="4269840"/>
                  <a:pt x="3323715" y="4295574"/>
                </a:cubicBezTo>
                <a:cubicBezTo>
                  <a:pt x="3318854" y="4309546"/>
                  <a:pt x="3323708" y="4317748"/>
                  <a:pt x="3331757" y="4324626"/>
                </a:cubicBezTo>
                <a:cubicBezTo>
                  <a:pt x="3334500" y="4352298"/>
                  <a:pt x="3348521" y="4373553"/>
                  <a:pt x="3357571" y="4402594"/>
                </a:cubicBezTo>
                <a:cubicBezTo>
                  <a:pt x="3395421" y="4440113"/>
                  <a:pt x="3406716" y="4492429"/>
                  <a:pt x="3416883" y="4511276"/>
                </a:cubicBezTo>
                <a:lnTo>
                  <a:pt x="3418568" y="4515669"/>
                </a:lnTo>
                <a:cubicBezTo>
                  <a:pt x="3418685" y="4519956"/>
                  <a:pt x="3418801" y="4524244"/>
                  <a:pt x="3418918" y="4528531"/>
                </a:cubicBezTo>
                <a:cubicBezTo>
                  <a:pt x="3418727" y="4530191"/>
                  <a:pt x="3418537" y="4531850"/>
                  <a:pt x="3418346" y="4533510"/>
                </a:cubicBezTo>
                <a:cubicBezTo>
                  <a:pt x="3418215" y="4536889"/>
                  <a:pt x="3418462" y="4539065"/>
                  <a:pt x="3419005" y="4540494"/>
                </a:cubicBezTo>
                <a:lnTo>
                  <a:pt x="3424268" y="4595886"/>
                </a:lnTo>
                <a:cubicBezTo>
                  <a:pt x="3429156" y="4624362"/>
                  <a:pt x="3443934" y="4682306"/>
                  <a:pt x="3448330" y="4711348"/>
                </a:cubicBezTo>
                <a:lnTo>
                  <a:pt x="3445621" y="4714874"/>
                </a:lnTo>
                <a:cubicBezTo>
                  <a:pt x="3444103" y="4718397"/>
                  <a:pt x="3443735" y="4723077"/>
                  <a:pt x="3445980" y="4730345"/>
                </a:cubicBezTo>
                <a:lnTo>
                  <a:pt x="3446976" y="4731926"/>
                </a:lnTo>
                <a:lnTo>
                  <a:pt x="3443720" y="4745408"/>
                </a:lnTo>
                <a:cubicBezTo>
                  <a:pt x="3444756" y="4771155"/>
                  <a:pt x="3455466" y="4843107"/>
                  <a:pt x="3453194" y="4886406"/>
                </a:cubicBezTo>
                <a:cubicBezTo>
                  <a:pt x="3454856" y="4906631"/>
                  <a:pt x="3481235" y="5008239"/>
                  <a:pt x="3455210" y="5025296"/>
                </a:cubicBezTo>
                <a:cubicBezTo>
                  <a:pt x="3442202" y="5116320"/>
                  <a:pt x="3464654" y="5119078"/>
                  <a:pt x="3462841" y="5211091"/>
                </a:cubicBezTo>
                <a:cubicBezTo>
                  <a:pt x="3469390" y="5269669"/>
                  <a:pt x="3462794" y="5327391"/>
                  <a:pt x="3469385" y="5356669"/>
                </a:cubicBezTo>
                <a:cubicBezTo>
                  <a:pt x="3471479" y="5361935"/>
                  <a:pt x="3474277" y="5366825"/>
                  <a:pt x="3477268" y="5371683"/>
                </a:cubicBezTo>
                <a:lnTo>
                  <a:pt x="3478824" y="5374232"/>
                </a:lnTo>
                <a:lnTo>
                  <a:pt x="3486664" y="5427532"/>
                </a:lnTo>
                <a:lnTo>
                  <a:pt x="3499845" y="5523238"/>
                </a:lnTo>
                <a:cubicBezTo>
                  <a:pt x="3496480" y="5535759"/>
                  <a:pt x="3498126" y="5574631"/>
                  <a:pt x="3505782" y="5582050"/>
                </a:cubicBezTo>
                <a:cubicBezTo>
                  <a:pt x="3507640" y="5590169"/>
                  <a:pt x="3505294" y="5599602"/>
                  <a:pt x="3513368" y="5603412"/>
                </a:cubicBezTo>
                <a:cubicBezTo>
                  <a:pt x="3518549" y="5620896"/>
                  <a:pt x="3530454" y="5660930"/>
                  <a:pt x="3536869" y="5686953"/>
                </a:cubicBezTo>
                <a:cubicBezTo>
                  <a:pt x="3527290" y="5702684"/>
                  <a:pt x="3548216" y="5722678"/>
                  <a:pt x="3551859" y="5759548"/>
                </a:cubicBezTo>
                <a:cubicBezTo>
                  <a:pt x="3540751" y="5776843"/>
                  <a:pt x="3554471" y="5784377"/>
                  <a:pt x="3540024" y="5816599"/>
                </a:cubicBezTo>
                <a:cubicBezTo>
                  <a:pt x="3541640" y="5817630"/>
                  <a:pt x="3543154" y="5818984"/>
                  <a:pt x="3544521" y="5820619"/>
                </a:cubicBezTo>
                <a:cubicBezTo>
                  <a:pt x="3552455" y="5830118"/>
                  <a:pt x="3553767" y="5846834"/>
                  <a:pt x="3547449" y="5857956"/>
                </a:cubicBezTo>
                <a:cubicBezTo>
                  <a:pt x="3528571" y="5908761"/>
                  <a:pt x="3532186" y="5952107"/>
                  <a:pt x="3530253" y="5993572"/>
                </a:cubicBezTo>
                <a:cubicBezTo>
                  <a:pt x="3530522" y="6040113"/>
                  <a:pt x="3553891" y="6005695"/>
                  <a:pt x="3536734" y="6066404"/>
                </a:cubicBezTo>
                <a:cubicBezTo>
                  <a:pt x="3545935" y="6071268"/>
                  <a:pt x="3546842" y="6078512"/>
                  <a:pt x="3543461" y="6091477"/>
                </a:cubicBezTo>
                <a:cubicBezTo>
                  <a:pt x="3549602" y="6107585"/>
                  <a:pt x="3568275" y="6137061"/>
                  <a:pt x="3573577" y="6163051"/>
                </a:cubicBezTo>
                <a:cubicBezTo>
                  <a:pt x="3577046" y="6182032"/>
                  <a:pt x="3572259" y="6223892"/>
                  <a:pt x="3575275" y="6247420"/>
                </a:cubicBezTo>
                <a:cubicBezTo>
                  <a:pt x="3570217" y="6271412"/>
                  <a:pt x="3583023" y="6273898"/>
                  <a:pt x="3591673" y="6304222"/>
                </a:cubicBezTo>
                <a:cubicBezTo>
                  <a:pt x="3585743" y="6318440"/>
                  <a:pt x="3589967" y="6328418"/>
                  <a:pt x="3597489" y="6337624"/>
                </a:cubicBezTo>
                <a:cubicBezTo>
                  <a:pt x="3598113" y="6368401"/>
                  <a:pt x="3610504" y="6394558"/>
                  <a:pt x="3617330" y="6428161"/>
                </a:cubicBezTo>
                <a:cubicBezTo>
                  <a:pt x="3612404" y="6466489"/>
                  <a:pt x="3633001" y="6482393"/>
                  <a:pt x="3640218" y="6518318"/>
                </a:cubicBezTo>
                <a:cubicBezTo>
                  <a:pt x="3625420" y="6557419"/>
                  <a:pt x="3668862" y="6537820"/>
                  <a:pt x="3670788" y="6568733"/>
                </a:cubicBezTo>
                <a:cubicBezTo>
                  <a:pt x="3659124" y="6621466"/>
                  <a:pt x="3685482" y="6565072"/>
                  <a:pt x="3687763" y="6643164"/>
                </a:cubicBezTo>
                <a:cubicBezTo>
                  <a:pt x="3685396" y="6647995"/>
                  <a:pt x="3689317" y="6656838"/>
                  <a:pt x="3693097" y="6655183"/>
                </a:cubicBezTo>
                <a:cubicBezTo>
                  <a:pt x="3693444" y="6672318"/>
                  <a:pt x="3690193" y="6715787"/>
                  <a:pt x="3689847" y="6745974"/>
                </a:cubicBezTo>
                <a:cubicBezTo>
                  <a:pt x="3689583" y="6773144"/>
                  <a:pt x="3690048" y="6817635"/>
                  <a:pt x="3691023" y="6836306"/>
                </a:cubicBezTo>
                <a:lnTo>
                  <a:pt x="3695699" y="6858001"/>
                </a:lnTo>
                <a:lnTo>
                  <a:pt x="0" y="6858000"/>
                </a:lnTo>
                <a:close/>
              </a:path>
            </a:pathLst>
          </a:custGeom>
        </p:spPr>
      </p:pic>
      <p:sp>
        <p:nvSpPr>
          <p:cNvPr id="3" name="Content Placeholder 2">
            <a:extLst>
              <a:ext uri="{FF2B5EF4-FFF2-40B4-BE49-F238E27FC236}">
                <a16:creationId xmlns:a16="http://schemas.microsoft.com/office/drawing/2014/main" id="{FF8C9128-2DD4-FB72-2CD7-9EFB31900BC9}"/>
              </a:ext>
            </a:extLst>
          </p:cNvPr>
          <p:cNvSpPr>
            <a:spLocks noGrp="1"/>
          </p:cNvSpPr>
          <p:nvPr>
            <p:ph idx="1"/>
          </p:nvPr>
        </p:nvSpPr>
        <p:spPr>
          <a:xfrm>
            <a:off x="4198966" y="2147357"/>
            <a:ext cx="3810000" cy="4101042"/>
          </a:xfrm>
        </p:spPr>
        <p:txBody>
          <a:bodyPr>
            <a:normAutofit fontScale="92500" lnSpcReduction="20000"/>
          </a:bodyPr>
          <a:lstStyle/>
          <a:p>
            <a:r>
              <a:rPr lang="en-GB" sz="3600" dirty="0">
                <a:solidFill>
                  <a:schemeClr val="tx1">
                    <a:lumMod val="85000"/>
                    <a:lumOff val="15000"/>
                  </a:schemeClr>
                </a:solidFill>
              </a:rPr>
              <a:t>Your child will be supported by a year 6 buddy from September.  They will be available through playtime and lunchtime to help your child as they settle into school life.</a:t>
            </a:r>
          </a:p>
        </p:txBody>
      </p:sp>
      <p:pic>
        <p:nvPicPr>
          <p:cNvPr id="4" name="Picture 3"/>
          <p:cNvPicPr>
            <a:picLocks noChangeAspect="1"/>
          </p:cNvPicPr>
          <p:nvPr/>
        </p:nvPicPr>
        <p:blipFill rotWithShape="1">
          <a:blip r:embed="rId3"/>
          <a:srcRect l="20078" r="9707"/>
          <a:stretch/>
        </p:blipFill>
        <p:spPr>
          <a:xfrm>
            <a:off x="8580467" y="10"/>
            <a:ext cx="3611533" cy="6857990"/>
          </a:xfrm>
          <a:custGeom>
            <a:avLst/>
            <a:gdLst/>
            <a:ahLst/>
            <a:cxnLst/>
            <a:rect l="l" t="t" r="r" b="b"/>
            <a:pathLst>
              <a:path w="3810000" h="6858000">
                <a:moveTo>
                  <a:pt x="95627" y="0"/>
                </a:moveTo>
                <a:lnTo>
                  <a:pt x="3810000" y="0"/>
                </a:lnTo>
                <a:lnTo>
                  <a:pt x="3810000" y="6858000"/>
                </a:lnTo>
                <a:lnTo>
                  <a:pt x="13132" y="6858000"/>
                </a:lnTo>
                <a:cubicBezTo>
                  <a:pt x="13183" y="6857363"/>
                  <a:pt x="13234" y="6856727"/>
                  <a:pt x="13284" y="6856090"/>
                </a:cubicBezTo>
                <a:lnTo>
                  <a:pt x="31566" y="6805847"/>
                </a:lnTo>
                <a:lnTo>
                  <a:pt x="30463" y="6715381"/>
                </a:lnTo>
                <a:cubicBezTo>
                  <a:pt x="29585" y="6714082"/>
                  <a:pt x="28597" y="6713038"/>
                  <a:pt x="27533" y="6712286"/>
                </a:cubicBezTo>
                <a:lnTo>
                  <a:pt x="31288" y="6698474"/>
                </a:lnTo>
                <a:lnTo>
                  <a:pt x="29901" y="6686264"/>
                </a:lnTo>
                <a:cubicBezTo>
                  <a:pt x="29591" y="6639749"/>
                  <a:pt x="29281" y="6593234"/>
                  <a:pt x="28971" y="6546719"/>
                </a:cubicBezTo>
                <a:cubicBezTo>
                  <a:pt x="23415" y="6502008"/>
                  <a:pt x="3087" y="6462057"/>
                  <a:pt x="310" y="6408337"/>
                </a:cubicBezTo>
                <a:cubicBezTo>
                  <a:pt x="-2468" y="6354617"/>
                  <a:pt x="14431" y="6312397"/>
                  <a:pt x="12307" y="6224401"/>
                </a:cubicBezTo>
                <a:lnTo>
                  <a:pt x="27152" y="6147415"/>
                </a:lnTo>
                <a:lnTo>
                  <a:pt x="39044" y="6093837"/>
                </a:lnTo>
                <a:cubicBezTo>
                  <a:pt x="47718" y="6039281"/>
                  <a:pt x="47985" y="5964495"/>
                  <a:pt x="46816" y="5915901"/>
                </a:cubicBezTo>
                <a:cubicBezTo>
                  <a:pt x="43189" y="5876557"/>
                  <a:pt x="47196" y="5863739"/>
                  <a:pt x="33533" y="5831562"/>
                </a:cubicBezTo>
                <a:cubicBezTo>
                  <a:pt x="27901" y="5792459"/>
                  <a:pt x="47408" y="5747455"/>
                  <a:pt x="46555" y="5710909"/>
                </a:cubicBezTo>
                <a:cubicBezTo>
                  <a:pt x="53188" y="5686865"/>
                  <a:pt x="49116" y="5615845"/>
                  <a:pt x="62461" y="5602222"/>
                </a:cubicBezTo>
                <a:cubicBezTo>
                  <a:pt x="64066" y="5572067"/>
                  <a:pt x="49594" y="5555548"/>
                  <a:pt x="56185" y="5529979"/>
                </a:cubicBezTo>
                <a:lnTo>
                  <a:pt x="67961" y="5458854"/>
                </a:lnTo>
                <a:lnTo>
                  <a:pt x="110939" y="5353584"/>
                </a:lnTo>
                <a:cubicBezTo>
                  <a:pt x="123070" y="5308303"/>
                  <a:pt x="110671" y="5307524"/>
                  <a:pt x="128276" y="5249764"/>
                </a:cubicBezTo>
                <a:cubicBezTo>
                  <a:pt x="137692" y="5218499"/>
                  <a:pt x="146153" y="5160067"/>
                  <a:pt x="156749" y="5116288"/>
                </a:cubicBezTo>
                <a:cubicBezTo>
                  <a:pt x="167347" y="5072508"/>
                  <a:pt x="184838" y="5010298"/>
                  <a:pt x="191855" y="4987089"/>
                </a:cubicBezTo>
                <a:lnTo>
                  <a:pt x="219824" y="4934095"/>
                </a:lnTo>
                <a:cubicBezTo>
                  <a:pt x="223315" y="4926170"/>
                  <a:pt x="231151" y="4920904"/>
                  <a:pt x="231137" y="4903120"/>
                </a:cubicBezTo>
                <a:lnTo>
                  <a:pt x="219738" y="4827391"/>
                </a:lnTo>
                <a:cubicBezTo>
                  <a:pt x="223928" y="4818620"/>
                  <a:pt x="227939" y="4809255"/>
                  <a:pt x="231597" y="4799440"/>
                </a:cubicBezTo>
                <a:lnTo>
                  <a:pt x="233480" y="4793512"/>
                </a:lnTo>
                <a:cubicBezTo>
                  <a:pt x="233423" y="4793432"/>
                  <a:pt x="233367" y="4793351"/>
                  <a:pt x="233310" y="4793271"/>
                </a:cubicBezTo>
                <a:cubicBezTo>
                  <a:pt x="233275" y="4791711"/>
                  <a:pt x="233728" y="4789662"/>
                  <a:pt x="234882" y="4786765"/>
                </a:cubicBezTo>
                <a:lnTo>
                  <a:pt x="236914" y="4782703"/>
                </a:lnTo>
                <a:lnTo>
                  <a:pt x="246329" y="4683644"/>
                </a:lnTo>
                <a:cubicBezTo>
                  <a:pt x="256294" y="4677568"/>
                  <a:pt x="256527" y="4667288"/>
                  <a:pt x="253823" y="4655204"/>
                </a:cubicBezTo>
                <a:cubicBezTo>
                  <a:pt x="259521" y="4631796"/>
                  <a:pt x="280440" y="4574275"/>
                  <a:pt x="280514" y="4543195"/>
                </a:cubicBezTo>
                <a:cubicBezTo>
                  <a:pt x="272112" y="4519880"/>
                  <a:pt x="251340" y="4505102"/>
                  <a:pt x="254268" y="4468722"/>
                </a:cubicBezTo>
                <a:cubicBezTo>
                  <a:pt x="266696" y="4435462"/>
                  <a:pt x="236001" y="4395418"/>
                  <a:pt x="252728" y="4353998"/>
                </a:cubicBezTo>
                <a:cubicBezTo>
                  <a:pt x="256750" y="4339008"/>
                  <a:pt x="256168" y="4294115"/>
                  <a:pt x="248123" y="4286542"/>
                </a:cubicBezTo>
                <a:cubicBezTo>
                  <a:pt x="246365" y="4277371"/>
                  <a:pt x="249194" y="4266107"/>
                  <a:pt x="240584" y="4262777"/>
                </a:cubicBezTo>
                <a:cubicBezTo>
                  <a:pt x="230221" y="4256829"/>
                  <a:pt x="246153" y="4222259"/>
                  <a:pt x="233949" y="4228340"/>
                </a:cubicBezTo>
                <a:cubicBezTo>
                  <a:pt x="244865" y="4203839"/>
                  <a:pt x="223150" y="4187902"/>
                  <a:pt x="217758" y="4169004"/>
                </a:cubicBezTo>
                <a:cubicBezTo>
                  <a:pt x="228596" y="4149446"/>
                  <a:pt x="206597" y="4129080"/>
                  <a:pt x="203797" y="4086781"/>
                </a:cubicBezTo>
                <a:cubicBezTo>
                  <a:pt x="216334" y="4065199"/>
                  <a:pt x="201740" y="4058317"/>
                  <a:pt x="218344" y="4018957"/>
                </a:cubicBezTo>
                <a:cubicBezTo>
                  <a:pt x="216630" y="4017979"/>
                  <a:pt x="215034" y="4016614"/>
                  <a:pt x="213609" y="4014902"/>
                </a:cubicBezTo>
                <a:cubicBezTo>
                  <a:pt x="205325" y="4004955"/>
                  <a:pt x="204424" y="3985729"/>
                  <a:pt x="211594" y="3971964"/>
                </a:cubicBezTo>
                <a:cubicBezTo>
                  <a:pt x="233561" y="3910433"/>
                  <a:pt x="230991" y="3860613"/>
                  <a:pt x="234357" y="3812226"/>
                </a:cubicBezTo>
                <a:cubicBezTo>
                  <a:pt x="235501" y="3758242"/>
                  <a:pt x="209185" y="3801364"/>
                  <a:pt x="229596" y="3728573"/>
                </a:cubicBezTo>
                <a:cubicBezTo>
                  <a:pt x="219804" y="3724174"/>
                  <a:pt x="219047" y="3715890"/>
                  <a:pt x="223099" y="3700384"/>
                </a:cubicBezTo>
                <a:cubicBezTo>
                  <a:pt x="222942" y="3674360"/>
                  <a:pt x="199034" y="3683312"/>
                  <a:pt x="212511" y="3653063"/>
                </a:cubicBezTo>
                <a:cubicBezTo>
                  <a:pt x="207582" y="3623616"/>
                  <a:pt x="199349" y="3555881"/>
                  <a:pt x="193522" y="3523704"/>
                </a:cubicBezTo>
                <a:cubicBezTo>
                  <a:pt x="199728" y="3495169"/>
                  <a:pt x="185963" y="3494025"/>
                  <a:pt x="177551" y="3460001"/>
                </a:cubicBezTo>
                <a:cubicBezTo>
                  <a:pt x="184399" y="3442692"/>
                  <a:pt x="180138" y="3431687"/>
                  <a:pt x="172293" y="3422022"/>
                </a:cubicBezTo>
                <a:cubicBezTo>
                  <a:pt x="172567" y="3386386"/>
                  <a:pt x="159982" y="3357707"/>
                  <a:pt x="153640" y="3319632"/>
                </a:cubicBezTo>
                <a:cubicBezTo>
                  <a:pt x="117352" y="3267571"/>
                  <a:pt x="111308" y="3199530"/>
                  <a:pt x="102580" y="3174350"/>
                </a:cubicBezTo>
                <a:lnTo>
                  <a:pt x="101281" y="3168555"/>
                </a:lnTo>
                <a:cubicBezTo>
                  <a:pt x="101655" y="3163067"/>
                  <a:pt x="102030" y="3157580"/>
                  <a:pt x="102403" y="3152092"/>
                </a:cubicBezTo>
                <a:lnTo>
                  <a:pt x="103597" y="3145797"/>
                </a:lnTo>
                <a:cubicBezTo>
                  <a:pt x="104132" y="3141497"/>
                  <a:pt x="104119" y="3138691"/>
                  <a:pt x="103701" y="3136806"/>
                </a:cubicBezTo>
                <a:lnTo>
                  <a:pt x="108221" y="3088993"/>
                </a:lnTo>
                <a:cubicBezTo>
                  <a:pt x="109464" y="3064872"/>
                  <a:pt x="113188" y="3030250"/>
                  <a:pt x="111158" y="2992081"/>
                </a:cubicBezTo>
                <a:cubicBezTo>
                  <a:pt x="109031" y="2944441"/>
                  <a:pt x="104226" y="2942439"/>
                  <a:pt x="105565" y="2902844"/>
                </a:cubicBezTo>
                <a:cubicBezTo>
                  <a:pt x="107874" y="2897323"/>
                  <a:pt x="101362" y="2801618"/>
                  <a:pt x="105102" y="2797375"/>
                </a:cubicBezTo>
                <a:cubicBezTo>
                  <a:pt x="86174" y="2744941"/>
                  <a:pt x="109804" y="2750735"/>
                  <a:pt x="107241" y="2691357"/>
                </a:cubicBezTo>
                <a:cubicBezTo>
                  <a:pt x="107811" y="2665349"/>
                  <a:pt x="115946" y="2561129"/>
                  <a:pt x="145888" y="2542201"/>
                </a:cubicBezTo>
                <a:cubicBezTo>
                  <a:pt x="170455" y="2427400"/>
                  <a:pt x="123634" y="2367849"/>
                  <a:pt x="136292" y="2250554"/>
                </a:cubicBezTo>
                <a:cubicBezTo>
                  <a:pt x="110877" y="2215639"/>
                  <a:pt x="134601" y="2180816"/>
                  <a:pt x="130310" y="2141581"/>
                </a:cubicBezTo>
                <a:cubicBezTo>
                  <a:pt x="154051" y="2149219"/>
                  <a:pt x="117587" y="2094975"/>
                  <a:pt x="144587" y="2089095"/>
                </a:cubicBezTo>
                <a:cubicBezTo>
                  <a:pt x="142952" y="2082142"/>
                  <a:pt x="140513" y="2075590"/>
                  <a:pt x="137867" y="2069059"/>
                </a:cubicBezTo>
                <a:lnTo>
                  <a:pt x="136492" y="2065634"/>
                </a:lnTo>
                <a:cubicBezTo>
                  <a:pt x="136216" y="2060851"/>
                  <a:pt x="135939" y="2056067"/>
                  <a:pt x="135663" y="2051284"/>
                </a:cubicBezTo>
                <a:lnTo>
                  <a:pt x="124268" y="1960184"/>
                </a:lnTo>
                <a:cubicBezTo>
                  <a:pt x="138968" y="1926370"/>
                  <a:pt x="111716" y="1914873"/>
                  <a:pt x="131257" y="1873060"/>
                </a:cubicBezTo>
                <a:cubicBezTo>
                  <a:pt x="136329" y="1857442"/>
                  <a:pt x="139083" y="1807624"/>
                  <a:pt x="131724" y="1797311"/>
                </a:cubicBezTo>
                <a:cubicBezTo>
                  <a:pt x="130673" y="1786740"/>
                  <a:pt x="134293" y="1774954"/>
                  <a:pt x="126063" y="1769201"/>
                </a:cubicBezTo>
                <a:cubicBezTo>
                  <a:pt x="116300" y="1760126"/>
                  <a:pt x="134551" y="1725705"/>
                  <a:pt x="122085" y="1729500"/>
                </a:cubicBezTo>
                <a:cubicBezTo>
                  <a:pt x="134648" y="1705012"/>
                  <a:pt x="114449" y="1682158"/>
                  <a:pt x="110543" y="1659949"/>
                </a:cubicBezTo>
                <a:cubicBezTo>
                  <a:pt x="122664" y="1640913"/>
                  <a:pt x="102513" y="1613087"/>
                  <a:pt x="102892" y="1565607"/>
                </a:cubicBezTo>
                <a:cubicBezTo>
                  <a:pt x="116835" y="1544742"/>
                  <a:pt x="102976" y="1533616"/>
                  <a:pt x="122245" y="1494057"/>
                </a:cubicBezTo>
                <a:cubicBezTo>
                  <a:pt x="120629" y="1492563"/>
                  <a:pt x="119160" y="1490668"/>
                  <a:pt x="117883" y="1488429"/>
                </a:cubicBezTo>
                <a:cubicBezTo>
                  <a:pt x="110465" y="1475431"/>
                  <a:pt x="111002" y="1453942"/>
                  <a:pt x="119083" y="1440433"/>
                </a:cubicBezTo>
                <a:cubicBezTo>
                  <a:pt x="145274" y="1377630"/>
                  <a:pt x="146438" y="1321884"/>
                  <a:pt x="153340" y="1269148"/>
                </a:cubicBezTo>
                <a:cubicBezTo>
                  <a:pt x="158467" y="1209690"/>
                  <a:pt x="129360" y="1251077"/>
                  <a:pt x="154855" y="1175439"/>
                </a:cubicBezTo>
                <a:cubicBezTo>
                  <a:pt x="145538" y="1168218"/>
                  <a:pt x="145408" y="1158868"/>
                  <a:pt x="150548" y="1142685"/>
                </a:cubicBezTo>
                <a:cubicBezTo>
                  <a:pt x="152321" y="1113850"/>
                  <a:pt x="128121" y="1118007"/>
                  <a:pt x="143630" y="1087778"/>
                </a:cubicBezTo>
                <a:cubicBezTo>
                  <a:pt x="139451" y="1064261"/>
                  <a:pt x="125971" y="1018012"/>
                  <a:pt x="125476" y="1001580"/>
                </a:cubicBezTo>
                <a:cubicBezTo>
                  <a:pt x="123958" y="976962"/>
                  <a:pt x="134851" y="962709"/>
                  <a:pt x="134526" y="940069"/>
                </a:cubicBezTo>
                <a:cubicBezTo>
                  <a:pt x="142751" y="909988"/>
                  <a:pt x="129284" y="905409"/>
                  <a:pt x="123523" y="865739"/>
                </a:cubicBezTo>
                <a:cubicBezTo>
                  <a:pt x="131549" y="848234"/>
                  <a:pt x="128173" y="835030"/>
                  <a:pt x="121164" y="822450"/>
                </a:cubicBezTo>
                <a:cubicBezTo>
                  <a:pt x="124077" y="783082"/>
                  <a:pt x="113811" y="748321"/>
                  <a:pt x="110389" y="704665"/>
                </a:cubicBezTo>
                <a:cubicBezTo>
                  <a:pt x="120144" y="656264"/>
                  <a:pt x="99869" y="633697"/>
                  <a:pt x="96299" y="587032"/>
                </a:cubicBezTo>
                <a:cubicBezTo>
                  <a:pt x="87861" y="539988"/>
                  <a:pt x="66571" y="452493"/>
                  <a:pt x="59759" y="422399"/>
                </a:cubicBezTo>
                <a:cubicBezTo>
                  <a:pt x="62865" y="416491"/>
                  <a:pt x="59682" y="404768"/>
                  <a:pt x="55429" y="406467"/>
                </a:cubicBezTo>
                <a:cubicBezTo>
                  <a:pt x="56742" y="400038"/>
                  <a:pt x="64884" y="384166"/>
                  <a:pt x="58062" y="383409"/>
                </a:cubicBezTo>
                <a:cubicBezTo>
                  <a:pt x="57210" y="351894"/>
                  <a:pt x="61145" y="320031"/>
                  <a:pt x="69487" y="290892"/>
                </a:cubicBezTo>
                <a:cubicBezTo>
                  <a:pt x="57686" y="231306"/>
                  <a:pt x="89539" y="260845"/>
                  <a:pt x="86198" y="217175"/>
                </a:cubicBezTo>
                <a:cubicBezTo>
                  <a:pt x="72715" y="183379"/>
                  <a:pt x="83646" y="168958"/>
                  <a:pt x="74643" y="129155"/>
                </a:cubicBezTo>
                <a:cubicBezTo>
                  <a:pt x="96697" y="112411"/>
                  <a:pt x="72236" y="90977"/>
                  <a:pt x="78417" y="74202"/>
                </a:cubicBezTo>
                <a:cubicBezTo>
                  <a:pt x="59029" y="57686"/>
                  <a:pt x="81827" y="29115"/>
                  <a:pt x="94183" y="4683"/>
                </a:cubicBezTo>
                <a:close/>
              </a:path>
            </a:pathLst>
          </a:custGeom>
        </p:spPr>
      </p:pic>
    </p:spTree>
    <p:extLst>
      <p:ext uri="{BB962C8B-B14F-4D97-AF65-F5344CB8AC3E}">
        <p14:creationId xmlns:p14="http://schemas.microsoft.com/office/powerpoint/2010/main" val="25908329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61293E-6EBE-43EF-A52C-9BEBFD7679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97762" y="329184"/>
            <a:ext cx="6251110" cy="1783080"/>
          </a:xfrm>
        </p:spPr>
        <p:txBody>
          <a:bodyPr anchor="b">
            <a:normAutofit/>
          </a:bodyPr>
          <a:lstStyle/>
          <a:p>
            <a:r>
              <a:rPr lang="en-GB" sz="5400"/>
              <a:t>Any Questions?</a:t>
            </a:r>
          </a:p>
        </p:txBody>
      </p:sp>
      <p:pic>
        <p:nvPicPr>
          <p:cNvPr id="6" name="Picture 5"/>
          <p:cNvPicPr>
            <a:picLocks noChangeAspect="1"/>
          </p:cNvPicPr>
          <p:nvPr/>
        </p:nvPicPr>
        <p:blipFill rotWithShape="1">
          <a:blip r:embed="rId3"/>
          <a:srcRect l="24243" r="28219"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3"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5297762" y="2706624"/>
            <a:ext cx="6251110" cy="3483864"/>
          </a:xfrm>
        </p:spPr>
        <p:txBody>
          <a:bodyPr>
            <a:normAutofit/>
          </a:bodyPr>
          <a:lstStyle/>
          <a:p>
            <a:r>
              <a:rPr lang="en-GB" sz="2200"/>
              <a:t>We are really excited to be welcoming you and your children to Preston and we cannot wait to work in partnership with you.</a:t>
            </a:r>
          </a:p>
        </p:txBody>
      </p:sp>
    </p:spTree>
    <p:extLst>
      <p:ext uri="{BB962C8B-B14F-4D97-AF65-F5344CB8AC3E}">
        <p14:creationId xmlns:p14="http://schemas.microsoft.com/office/powerpoint/2010/main" val="29316633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2290</TotalTime>
  <Words>1145</Words>
  <Application>Microsoft Office PowerPoint</Application>
  <PresentationFormat>Widescreen</PresentationFormat>
  <Paragraphs>117</Paragraphs>
  <Slides>18</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Times New Roman</vt:lpstr>
      <vt:lpstr>Office Theme</vt:lpstr>
      <vt:lpstr>Preston Primary School</vt:lpstr>
      <vt:lpstr>People you’ll see around the school to begin with</vt:lpstr>
      <vt:lpstr>EYFS – Chestnut Class Indoor Provision</vt:lpstr>
      <vt:lpstr>EYFS Outdoor Provision – Our fabulous natural learning environment</vt:lpstr>
      <vt:lpstr>EYFS – Chestnut Class outdoor Provision</vt:lpstr>
      <vt:lpstr>Nature School</vt:lpstr>
      <vt:lpstr>EYFS Curriculum</vt:lpstr>
      <vt:lpstr>How will my child learn?  Characteristics of Effective Learning </vt:lpstr>
      <vt:lpstr>A day in the life of Chestnut Class</vt:lpstr>
      <vt:lpstr>A day in the life of Chestnut Class continued…</vt:lpstr>
      <vt:lpstr>Infants set up</vt:lpstr>
      <vt:lpstr>Reading and Phonics</vt:lpstr>
      <vt:lpstr>How can I find out about how my child is doing?</vt:lpstr>
      <vt:lpstr>Communication  </vt:lpstr>
      <vt:lpstr>What your child needs in school  </vt:lpstr>
      <vt:lpstr>What your child should be able to do before starting school</vt:lpstr>
      <vt:lpstr>Buddies</vt:lpstr>
      <vt:lpstr>Any Questions?</vt:lpstr>
    </vt:vector>
  </TitlesOfParts>
  <Company>Preston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Preston Primary School</dc:title>
  <dc:creator>Jo Gittings</dc:creator>
  <cp:lastModifiedBy>User1</cp:lastModifiedBy>
  <cp:revision>14</cp:revision>
  <dcterms:created xsi:type="dcterms:W3CDTF">2022-06-15T12:53:40Z</dcterms:created>
  <dcterms:modified xsi:type="dcterms:W3CDTF">2022-06-30T08:56:59Z</dcterms:modified>
</cp:coreProperties>
</file>